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1"/>
  </p:sldMasterIdLst>
  <p:notesMasterIdLst>
    <p:notesMasterId r:id="rId71"/>
  </p:notesMasterIdLst>
  <p:sldIdLst>
    <p:sldId id="338" r:id="rId2"/>
    <p:sldId id="375" r:id="rId3"/>
    <p:sldId id="710" r:id="rId4"/>
    <p:sldId id="814" r:id="rId5"/>
    <p:sldId id="711" r:id="rId6"/>
    <p:sldId id="817" r:id="rId7"/>
    <p:sldId id="818" r:id="rId8"/>
    <p:sldId id="890" r:id="rId9"/>
    <p:sldId id="820" r:id="rId10"/>
    <p:sldId id="821" r:id="rId11"/>
    <p:sldId id="822" r:id="rId12"/>
    <p:sldId id="823" r:id="rId13"/>
    <p:sldId id="824" r:id="rId14"/>
    <p:sldId id="832" r:id="rId15"/>
    <p:sldId id="719" r:id="rId16"/>
    <p:sldId id="825" r:id="rId17"/>
    <p:sldId id="720" r:id="rId18"/>
    <p:sldId id="894" r:id="rId19"/>
    <p:sldId id="874" r:id="rId20"/>
    <p:sldId id="875" r:id="rId21"/>
    <p:sldId id="876" r:id="rId22"/>
    <p:sldId id="827" r:id="rId23"/>
    <p:sldId id="826" r:id="rId24"/>
    <p:sldId id="828" r:id="rId25"/>
    <p:sldId id="829" r:id="rId26"/>
    <p:sldId id="830" r:id="rId27"/>
    <p:sldId id="831" r:id="rId28"/>
    <p:sldId id="858" r:id="rId29"/>
    <p:sldId id="836" r:id="rId30"/>
    <p:sldId id="877" r:id="rId31"/>
    <p:sldId id="843" r:id="rId32"/>
    <p:sldId id="844" r:id="rId33"/>
    <p:sldId id="845" r:id="rId34"/>
    <p:sldId id="846" r:id="rId35"/>
    <p:sldId id="878" r:id="rId36"/>
    <p:sldId id="893" r:id="rId37"/>
    <p:sldId id="848" r:id="rId38"/>
    <p:sldId id="847" r:id="rId39"/>
    <p:sldId id="849" r:id="rId40"/>
    <p:sldId id="850" r:id="rId41"/>
    <p:sldId id="852" r:id="rId42"/>
    <p:sldId id="851" r:id="rId43"/>
    <p:sldId id="895" r:id="rId44"/>
    <p:sldId id="879" r:id="rId45"/>
    <p:sldId id="853" r:id="rId46"/>
    <p:sldId id="854" r:id="rId47"/>
    <p:sldId id="855" r:id="rId48"/>
    <p:sldId id="856" r:id="rId49"/>
    <p:sldId id="857" r:id="rId50"/>
    <p:sldId id="896" r:id="rId51"/>
    <p:sldId id="859" r:id="rId52"/>
    <p:sldId id="861" r:id="rId53"/>
    <p:sldId id="862" r:id="rId54"/>
    <p:sldId id="897" r:id="rId55"/>
    <p:sldId id="880" r:id="rId56"/>
    <p:sldId id="863" r:id="rId57"/>
    <p:sldId id="864" r:id="rId58"/>
    <p:sldId id="865" r:id="rId59"/>
    <p:sldId id="898" r:id="rId60"/>
    <p:sldId id="867" r:id="rId61"/>
    <p:sldId id="866" r:id="rId62"/>
    <p:sldId id="899" r:id="rId63"/>
    <p:sldId id="868" r:id="rId64"/>
    <p:sldId id="869" r:id="rId65"/>
    <p:sldId id="886" r:id="rId66"/>
    <p:sldId id="900" r:id="rId67"/>
    <p:sldId id="870" r:id="rId68"/>
    <p:sldId id="873" r:id="rId69"/>
    <p:sldId id="872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2EF"/>
    <a:srgbClr val="000000"/>
    <a:srgbClr val="660066"/>
    <a:srgbClr val="9E2260"/>
    <a:srgbClr val="B4F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10" autoAdjust="0"/>
  </p:normalViewPr>
  <p:slideViewPr>
    <p:cSldViewPr>
      <p:cViewPr varScale="1">
        <p:scale>
          <a:sx n="97" d="100"/>
          <a:sy n="97" d="100"/>
        </p:scale>
        <p:origin x="384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2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2BCC2-616C-4FFB-8DF1-5AF8FEC0E09C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47AAA-87B2-4631-AE66-CEE2D57F1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55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47AAA-87B2-4631-AE66-CEE2D57F1CA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634082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Chapter 3</a:t>
            </a:r>
            <a:endParaRPr lang="ko-KR" altLang="en-US" sz="4400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467544" y="1412776"/>
            <a:ext cx="7992888" cy="3744416"/>
          </a:xfrm>
        </p:spPr>
        <p:txBody>
          <a:bodyPr>
            <a:normAutofit fontScale="77500" lnSpcReduction="20000"/>
          </a:bodyPr>
          <a:lstStyle/>
          <a:p>
            <a:pPr marL="624078" indent="-514350" algn="ctr">
              <a:lnSpc>
                <a:spcPct val="120000"/>
              </a:lnSpc>
              <a:buNone/>
            </a:pPr>
            <a:r>
              <a:rPr lang="en-US" altLang="ko-KR" sz="5400" dirty="0" smtClean="0">
                <a:solidFill>
                  <a:srgbClr val="002060"/>
                </a:solidFill>
              </a:rPr>
              <a:t> </a:t>
            </a:r>
            <a:br>
              <a:rPr lang="en-US" altLang="ko-KR" sz="5400" dirty="0" smtClean="0">
                <a:solidFill>
                  <a:srgbClr val="002060"/>
                </a:solidFill>
              </a:rPr>
            </a:br>
            <a:r>
              <a:rPr lang="ko-KR" altLang="en-US" sz="5400" dirty="0" smtClean="0">
                <a:solidFill>
                  <a:srgbClr val="002060"/>
                </a:solidFill>
              </a:rPr>
              <a:t>신경심리학</a:t>
            </a:r>
            <a:r>
              <a:rPr lang="en-US" altLang="ko-KR" sz="5400" dirty="0" smtClean="0">
                <a:solidFill>
                  <a:srgbClr val="002060"/>
                </a:solidFill>
              </a:rPr>
              <a:t>: </a:t>
            </a:r>
          </a:p>
          <a:p>
            <a:pPr marL="624078" indent="-514350" algn="ctr">
              <a:lnSpc>
                <a:spcPct val="120000"/>
              </a:lnSpc>
              <a:buNone/>
            </a:pPr>
            <a:r>
              <a:rPr lang="ko-KR" altLang="en-US" sz="5400" dirty="0" smtClean="0">
                <a:solidFill>
                  <a:srgbClr val="002060"/>
                </a:solidFill>
              </a:rPr>
              <a:t>인간행동의 생리적 기초</a:t>
            </a:r>
            <a:endParaRPr lang="en-US" altLang="ko-KR" sz="5400" dirty="0" smtClean="0">
              <a:solidFill>
                <a:srgbClr val="002060"/>
              </a:solidFill>
            </a:endParaRPr>
          </a:p>
          <a:p>
            <a:pPr marL="624078" indent="-514350" algn="ctr">
              <a:lnSpc>
                <a:spcPct val="120000"/>
              </a:lnSpc>
              <a:buNone/>
            </a:pPr>
            <a:r>
              <a:rPr lang="en-US" altLang="ko-KR" sz="5400" dirty="0" smtClean="0">
                <a:solidFill>
                  <a:srgbClr val="002060"/>
                </a:solidFill>
              </a:rPr>
              <a:t>Neuropsychology: Physiological basis of human behaviors</a:t>
            </a:r>
            <a:endParaRPr lang="ko-KR" altLang="en-US" sz="5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84038" y="116632"/>
            <a:ext cx="8392418" cy="70485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2-2. </a:t>
            </a:r>
            <a:r>
              <a:rPr lang="ko-KR" altLang="en-US" b="1" dirty="0" smtClean="0">
                <a:solidFill>
                  <a:srgbClr val="002060"/>
                </a:solidFill>
              </a:rPr>
              <a:t>뉴런의 종류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65687"/>
            <a:ext cx="8568951" cy="3787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430170" y="2492896"/>
            <a:ext cx="5534318" cy="4132079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ko-KR" altLang="en-US" sz="2800" dirty="0" smtClean="0">
                <a:solidFill>
                  <a:srgbClr val="C00000"/>
                </a:solidFill>
              </a:rPr>
              <a:t>감각뉴런 </a:t>
            </a:r>
            <a:r>
              <a:rPr lang="en-US" altLang="ko-KR" sz="2800" dirty="0">
                <a:solidFill>
                  <a:srgbClr val="C00000"/>
                </a:solidFill>
              </a:rPr>
              <a:t>(afferent neuron)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감각수용기에서</a:t>
            </a:r>
            <a:r>
              <a:rPr lang="ko-KR" altLang="en-US" sz="2800" dirty="0"/>
              <a:t> 받은 정보를 중추신경계로 전달</a:t>
            </a:r>
          </a:p>
          <a:p>
            <a:pPr marL="514350" indent="-514350">
              <a:lnSpc>
                <a:spcPct val="11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ko-KR" altLang="en-US" sz="2800" dirty="0" smtClean="0">
                <a:solidFill>
                  <a:srgbClr val="C00000"/>
                </a:solidFill>
              </a:rPr>
              <a:t>        뉴런 </a:t>
            </a:r>
            <a:r>
              <a:rPr lang="en-US" altLang="ko-KR" sz="2800" dirty="0">
                <a:solidFill>
                  <a:srgbClr val="C00000"/>
                </a:solidFill>
              </a:rPr>
              <a:t>(efferent neuron): </a:t>
            </a:r>
            <a:r>
              <a:rPr lang="ko-KR" altLang="en-US" sz="2800" dirty="0"/>
              <a:t>중추신경계로부터 근육이나 분비선으로 신경충동을 전달</a:t>
            </a:r>
          </a:p>
          <a:p>
            <a:pPr marL="514350" indent="-514350">
              <a:lnSpc>
                <a:spcPct val="11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ko-KR" altLang="en-US" sz="2800" dirty="0" smtClean="0">
                <a:solidFill>
                  <a:srgbClr val="C00000"/>
                </a:solidFill>
              </a:rPr>
              <a:t>개재뉴런 </a:t>
            </a:r>
            <a:r>
              <a:rPr lang="en-US" altLang="ko-KR" sz="2800" dirty="0">
                <a:solidFill>
                  <a:srgbClr val="C00000"/>
                </a:solidFill>
              </a:rPr>
              <a:t>(interneuron): </a:t>
            </a:r>
            <a:r>
              <a:rPr lang="ko-KR" altLang="en-US" sz="2800" dirty="0" smtClean="0"/>
              <a:t>뉴런과 뉴런 </a:t>
            </a:r>
            <a:r>
              <a:rPr lang="ko-KR" altLang="en-US" sz="2800" dirty="0"/>
              <a:t>사이를 연결</a:t>
            </a:r>
            <a:endParaRPr lang="en-US" altLang="ko-KR" dirty="0" smtClean="0"/>
          </a:p>
          <a:p>
            <a:pPr marL="807720" lvl="1" indent="-533400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851920" y="3920879"/>
            <a:ext cx="864096" cy="58824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84038" y="116632"/>
            <a:ext cx="8392418" cy="70485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2-3. </a:t>
            </a:r>
            <a:r>
              <a:rPr lang="ko-KR" altLang="en-US" b="1" dirty="0" smtClean="0">
                <a:solidFill>
                  <a:srgbClr val="002060"/>
                </a:solidFill>
              </a:rPr>
              <a:t>뉴런의 정보전달 방식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536" y="836712"/>
            <a:ext cx="8568952" cy="568863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>
                <a:solidFill>
                  <a:srgbClr val="C00000"/>
                </a:solidFill>
              </a:rPr>
              <a:t>뉴런 내</a:t>
            </a:r>
            <a:r>
              <a:rPr lang="en-US" altLang="ko-KR" sz="3200" dirty="0">
                <a:solidFill>
                  <a:srgbClr val="C00000"/>
                </a:solidFill>
              </a:rPr>
              <a:t>: </a:t>
            </a:r>
            <a:r>
              <a:rPr lang="ko-KR" altLang="en-US" sz="3200" dirty="0">
                <a:solidFill>
                  <a:srgbClr val="C00000"/>
                </a:solidFill>
              </a:rPr>
              <a:t>활동전위 </a:t>
            </a:r>
            <a:r>
              <a:rPr lang="en-US" altLang="ko-KR" sz="3200" dirty="0">
                <a:solidFill>
                  <a:srgbClr val="C00000"/>
                </a:solidFill>
              </a:rPr>
              <a:t>(Action potential)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>
                <a:solidFill>
                  <a:srgbClr val="000000"/>
                </a:solidFill>
              </a:rPr>
              <a:t>전기적</a:t>
            </a:r>
          </a:p>
          <a:p>
            <a:pPr marL="807720" lvl="1" indent="-533400">
              <a:lnSpc>
                <a:spcPct val="110000"/>
              </a:lnSpc>
            </a:pPr>
            <a:r>
              <a:rPr lang="en-US" altLang="ko-KR" sz="2800" dirty="0" smtClean="0">
                <a:solidFill>
                  <a:srgbClr val="000000"/>
                </a:solidFill>
              </a:rPr>
              <a:t>(</a:t>
            </a:r>
            <a:r>
              <a:rPr lang="ko-KR" altLang="en-US" sz="2800" dirty="0" smtClean="0">
                <a:solidFill>
                  <a:srgbClr val="000000"/>
                </a:solidFill>
              </a:rPr>
              <a:t>상대적으로</a:t>
            </a:r>
            <a:r>
              <a:rPr lang="en-US" altLang="ko-KR" sz="2800" dirty="0" smtClean="0">
                <a:solidFill>
                  <a:srgbClr val="000000"/>
                </a:solidFill>
              </a:rPr>
              <a:t>) </a:t>
            </a:r>
            <a:r>
              <a:rPr lang="ko-KR" altLang="en-US" sz="2800" dirty="0" smtClean="0">
                <a:solidFill>
                  <a:srgbClr val="000000"/>
                </a:solidFill>
              </a:rPr>
              <a:t>빠르다 </a:t>
            </a:r>
            <a:r>
              <a:rPr lang="en-US" altLang="ko-KR" sz="2800" dirty="0" smtClean="0">
                <a:solidFill>
                  <a:srgbClr val="000000"/>
                </a:solidFill>
              </a:rPr>
              <a:t>(</a:t>
            </a:r>
            <a:r>
              <a:rPr lang="ko-KR" altLang="en-US" sz="2800" dirty="0" smtClean="0">
                <a:solidFill>
                  <a:srgbClr val="000000"/>
                </a:solidFill>
              </a:rPr>
              <a:t>컴퓨터만큼 빠른 건 아님</a:t>
            </a:r>
            <a:r>
              <a:rPr lang="en-US" altLang="ko-KR" sz="2800" dirty="0" smtClean="0">
                <a:solidFill>
                  <a:srgbClr val="000000"/>
                </a:solidFill>
              </a:rPr>
              <a:t>. </a:t>
            </a:r>
            <a:r>
              <a:rPr lang="ko-KR" altLang="en-US" sz="2800" dirty="0" smtClean="0">
                <a:solidFill>
                  <a:srgbClr val="000000"/>
                </a:solidFill>
              </a:rPr>
              <a:t>빨라 봤자</a:t>
            </a:r>
            <a:r>
              <a:rPr lang="en-US" altLang="ko-KR" sz="2800" dirty="0" smtClean="0">
                <a:solidFill>
                  <a:srgbClr val="000000"/>
                </a:solidFill>
              </a:rPr>
              <a:t> </a:t>
            </a:r>
            <a:r>
              <a:rPr lang="en-US" altLang="ko-KR" sz="2800" dirty="0">
                <a:solidFill>
                  <a:srgbClr val="000000"/>
                </a:solidFill>
              </a:rPr>
              <a:t>200m /</a:t>
            </a:r>
            <a:r>
              <a:rPr lang="en-US" altLang="ko-KR" sz="2800" dirty="0" smtClean="0">
                <a:solidFill>
                  <a:srgbClr val="000000"/>
                </a:solidFill>
              </a:rPr>
              <a:t>s)</a:t>
            </a:r>
            <a:endParaRPr lang="en-US" altLang="ko-KR" sz="2800" dirty="0">
              <a:solidFill>
                <a:srgbClr val="000000"/>
              </a:solidFill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>
                <a:solidFill>
                  <a:srgbClr val="000000"/>
                </a:solidFill>
              </a:rPr>
              <a:t>도 아니면 모</a:t>
            </a:r>
            <a:r>
              <a:rPr lang="en-US" altLang="ko-KR" sz="2800" dirty="0">
                <a:solidFill>
                  <a:srgbClr val="000000"/>
                </a:solidFill>
              </a:rPr>
              <a:t>. </a:t>
            </a:r>
            <a:r>
              <a:rPr lang="ko-KR" altLang="en-US" sz="2800" dirty="0">
                <a:solidFill>
                  <a:srgbClr val="000000"/>
                </a:solidFill>
              </a:rPr>
              <a:t>일단 발화하면 언제나 똑같다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>
                <a:solidFill>
                  <a:srgbClr val="C00000"/>
                </a:solidFill>
              </a:rPr>
              <a:t>뉴런 간</a:t>
            </a:r>
            <a:r>
              <a:rPr lang="en-US" altLang="ko-KR" sz="3200" dirty="0">
                <a:solidFill>
                  <a:srgbClr val="C00000"/>
                </a:solidFill>
              </a:rPr>
              <a:t>: </a:t>
            </a:r>
            <a:r>
              <a:rPr lang="ko-KR" altLang="en-US" sz="3200" dirty="0">
                <a:solidFill>
                  <a:srgbClr val="C00000"/>
                </a:solidFill>
              </a:rPr>
              <a:t>시냅스 </a:t>
            </a:r>
            <a:r>
              <a:rPr lang="en-US" altLang="ko-KR" sz="3200" dirty="0">
                <a:solidFill>
                  <a:srgbClr val="C00000"/>
                </a:solidFill>
              </a:rPr>
              <a:t>(Synapse)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000000"/>
                </a:solidFill>
              </a:rPr>
              <a:t>               </a:t>
            </a:r>
            <a:r>
              <a:rPr lang="en-US" altLang="ko-KR" sz="2800" dirty="0">
                <a:solidFill>
                  <a:srgbClr val="000000"/>
                </a:solidFill>
              </a:rPr>
              <a:t>(</a:t>
            </a:r>
            <a:r>
              <a:rPr lang="ko-KR" altLang="en-US" sz="2800" dirty="0">
                <a:solidFill>
                  <a:srgbClr val="000000"/>
                </a:solidFill>
              </a:rPr>
              <a:t>전기적으로 갈수도 있지만</a:t>
            </a:r>
            <a:r>
              <a:rPr lang="en-US" altLang="ko-KR" sz="2800" dirty="0">
                <a:solidFill>
                  <a:srgbClr val="000000"/>
                </a:solidFill>
              </a:rPr>
              <a:t>..  </a:t>
            </a:r>
            <a:r>
              <a:rPr lang="ko-KR" altLang="en-US" sz="2800" dirty="0">
                <a:solidFill>
                  <a:srgbClr val="000000"/>
                </a:solidFill>
              </a:rPr>
              <a:t>그건 다루지 않겠음</a:t>
            </a:r>
            <a:r>
              <a:rPr lang="en-US" altLang="ko-KR" sz="2800" dirty="0">
                <a:solidFill>
                  <a:srgbClr val="000000"/>
                </a:solidFill>
              </a:rPr>
              <a:t>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>
                <a:solidFill>
                  <a:srgbClr val="000000"/>
                </a:solidFill>
              </a:rPr>
              <a:t>느리다 </a:t>
            </a:r>
            <a:r>
              <a:rPr lang="en-US" altLang="ko-KR" sz="2800" dirty="0">
                <a:solidFill>
                  <a:srgbClr val="000000"/>
                </a:solidFill>
              </a:rPr>
              <a:t>(0.2m/s)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000000"/>
                </a:solidFill>
              </a:rPr>
              <a:t>전달물질과 </a:t>
            </a:r>
            <a:r>
              <a:rPr lang="ko-KR" altLang="en-US" sz="2800" dirty="0" err="1" smtClean="0">
                <a:solidFill>
                  <a:srgbClr val="000000"/>
                </a:solidFill>
              </a:rPr>
              <a:t>수용기에</a:t>
            </a:r>
            <a:r>
              <a:rPr lang="ko-KR" altLang="en-US" sz="2800" dirty="0" smtClean="0">
                <a:solidFill>
                  <a:srgbClr val="000000"/>
                </a:solidFill>
              </a:rPr>
              <a:t> </a:t>
            </a:r>
            <a:r>
              <a:rPr lang="ko-KR" altLang="en-US" sz="2800" dirty="0">
                <a:solidFill>
                  <a:srgbClr val="000000"/>
                </a:solidFill>
              </a:rPr>
              <a:t>따라 속성이 바뀐다 </a:t>
            </a:r>
          </a:p>
          <a:p>
            <a:pPr marL="807720" lvl="1" indent="-533400">
              <a:lnSpc>
                <a:spcPct val="110000"/>
              </a:lnSpc>
            </a:pP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endParaRPr lang="en-US" altLang="ko-KR" sz="2800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4077072"/>
            <a:ext cx="1224136" cy="504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53" y="2852936"/>
            <a:ext cx="3722035" cy="3672408"/>
          </a:xfrm>
          <a:prstGeom prst="rect">
            <a:avLst/>
          </a:prstGeom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8553" y="116632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2-3. </a:t>
            </a:r>
            <a:r>
              <a:rPr lang="ko-KR" altLang="en-US" b="1" dirty="0" smtClean="0">
                <a:solidFill>
                  <a:srgbClr val="002060"/>
                </a:solidFill>
              </a:rPr>
              <a:t>활동전위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5040560" cy="5688632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000000"/>
                </a:solidFill>
              </a:rPr>
              <a:t>뉴런은 대략 </a:t>
            </a:r>
            <a:r>
              <a:rPr lang="en-US" altLang="ko-KR" sz="2800" dirty="0" smtClean="0">
                <a:solidFill>
                  <a:srgbClr val="000000"/>
                </a:solidFill>
              </a:rPr>
              <a:t>-70mV</a:t>
            </a:r>
            <a:r>
              <a:rPr lang="ko-KR" altLang="en-US" sz="2800" dirty="0" smtClean="0">
                <a:solidFill>
                  <a:srgbClr val="000000"/>
                </a:solidFill>
              </a:rPr>
              <a:t>정도의 미세한 음전하 상태 </a:t>
            </a:r>
            <a:endParaRPr lang="en-US" altLang="ko-KR" sz="2800" dirty="0" smtClean="0">
              <a:solidFill>
                <a:srgbClr val="000000"/>
              </a:solidFill>
            </a:endParaRP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000000"/>
                </a:solidFill>
              </a:rPr>
              <a:t>이때 </a:t>
            </a:r>
            <a:r>
              <a:rPr lang="en-US" altLang="ko-KR" sz="2800" dirty="0" smtClean="0">
                <a:solidFill>
                  <a:srgbClr val="000000"/>
                </a:solidFill>
              </a:rPr>
              <a:t>+</a:t>
            </a:r>
            <a:r>
              <a:rPr lang="ko-KR" altLang="en-US" sz="2800" dirty="0" smtClean="0">
                <a:solidFill>
                  <a:srgbClr val="000000"/>
                </a:solidFill>
              </a:rPr>
              <a:t> 전위가 들어오게 되면 전위 값이 당연히 </a:t>
            </a:r>
            <a:r>
              <a:rPr lang="en-US" altLang="ko-KR" sz="2800" dirty="0" smtClean="0">
                <a:solidFill>
                  <a:srgbClr val="000000"/>
                </a:solidFill>
              </a:rPr>
              <a:t>0</a:t>
            </a:r>
            <a:r>
              <a:rPr lang="ko-KR" altLang="en-US" sz="2800" dirty="0" smtClean="0">
                <a:solidFill>
                  <a:srgbClr val="000000"/>
                </a:solidFill>
              </a:rPr>
              <a:t>쪽으로 움직임</a:t>
            </a:r>
            <a:r>
              <a:rPr lang="en-US" altLang="ko-KR" sz="2800" dirty="0" smtClean="0">
                <a:solidFill>
                  <a:srgbClr val="000000"/>
                </a:solidFill>
              </a:rPr>
              <a:t> (               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err="1" smtClean="0">
                <a:solidFill>
                  <a:srgbClr val="000000"/>
                </a:solidFill>
              </a:rPr>
              <a:t>감분극이</a:t>
            </a:r>
            <a:r>
              <a:rPr lang="ko-KR" altLang="en-US" sz="2800" dirty="0" smtClean="0">
                <a:solidFill>
                  <a:srgbClr val="000000"/>
                </a:solidFill>
              </a:rPr>
              <a:t> 어느 수준 </a:t>
            </a:r>
            <a:r>
              <a:rPr lang="en-US" altLang="ko-KR" sz="2800" dirty="0">
                <a:solidFill>
                  <a:srgbClr val="000000"/>
                </a:solidFill>
              </a:rPr>
              <a:t>(</a:t>
            </a:r>
            <a:r>
              <a:rPr lang="ko-KR" altLang="en-US" sz="2800" dirty="0" err="1">
                <a:solidFill>
                  <a:srgbClr val="C00000"/>
                </a:solidFill>
              </a:rPr>
              <a:t>역치</a:t>
            </a:r>
            <a:r>
              <a:rPr lang="ko-KR" altLang="en-US" sz="2800" dirty="0">
                <a:solidFill>
                  <a:srgbClr val="C00000"/>
                </a:solidFill>
              </a:rPr>
              <a:t> </a:t>
            </a:r>
            <a:r>
              <a:rPr lang="en-US" altLang="ko-KR" sz="2800" dirty="0" smtClean="0">
                <a:solidFill>
                  <a:srgbClr val="C00000"/>
                </a:solidFill>
              </a:rPr>
              <a:t>threshold</a:t>
            </a:r>
            <a:r>
              <a:rPr lang="en-US" altLang="ko-KR" sz="2800" dirty="0" smtClean="0">
                <a:solidFill>
                  <a:srgbClr val="000000"/>
                </a:solidFill>
              </a:rPr>
              <a:t>: </a:t>
            </a:r>
            <a:r>
              <a:rPr lang="ko-KR" altLang="en-US" sz="2800" dirty="0" smtClean="0">
                <a:solidFill>
                  <a:srgbClr val="000000"/>
                </a:solidFill>
              </a:rPr>
              <a:t>대략 </a:t>
            </a:r>
            <a:r>
              <a:rPr lang="en-US" altLang="ko-KR" sz="2800" dirty="0" smtClean="0">
                <a:solidFill>
                  <a:srgbClr val="000000"/>
                </a:solidFill>
              </a:rPr>
              <a:t>-50mV</a:t>
            </a:r>
            <a:r>
              <a:rPr lang="ko-KR" altLang="en-US" sz="2800" dirty="0" smtClean="0">
                <a:solidFill>
                  <a:srgbClr val="000000"/>
                </a:solidFill>
              </a:rPr>
              <a:t>정도</a:t>
            </a:r>
            <a:r>
              <a:rPr lang="en-US" altLang="ko-KR" sz="2800" dirty="0" smtClean="0">
                <a:solidFill>
                  <a:srgbClr val="000000"/>
                </a:solidFill>
              </a:rPr>
              <a:t>)</a:t>
            </a:r>
            <a:r>
              <a:rPr lang="ko-KR" altLang="en-US" sz="2800" dirty="0" smtClean="0">
                <a:solidFill>
                  <a:srgbClr val="000000"/>
                </a:solidFill>
              </a:rPr>
              <a:t>에 이르면 세포막의 전위차이가 갑작스럽게 </a:t>
            </a:r>
            <a:r>
              <a:rPr lang="en-US" altLang="ko-KR" sz="2800" dirty="0" smtClean="0">
                <a:solidFill>
                  <a:srgbClr val="000000"/>
                </a:solidFill>
              </a:rPr>
              <a:t>+</a:t>
            </a:r>
            <a:r>
              <a:rPr lang="ko-KR" altLang="en-US" sz="2800" dirty="0" smtClean="0">
                <a:solidFill>
                  <a:srgbClr val="000000"/>
                </a:solidFill>
              </a:rPr>
              <a:t>로 바뀜 </a:t>
            </a:r>
            <a:r>
              <a:rPr lang="ko-KR" altLang="en-US" sz="2800" dirty="0"/>
              <a:t>→ </a:t>
            </a:r>
            <a:r>
              <a:rPr lang="ko-KR" altLang="en-US" sz="2800" dirty="0" smtClean="0">
                <a:solidFill>
                  <a:srgbClr val="C00000"/>
                </a:solidFill>
              </a:rPr>
              <a:t>활동전위 </a:t>
            </a:r>
            <a:r>
              <a:rPr lang="en-US" altLang="ko-KR" sz="2800" dirty="0" smtClean="0">
                <a:solidFill>
                  <a:srgbClr val="C00000"/>
                </a:solidFill>
              </a:rPr>
              <a:t>(action potential)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000000"/>
                </a:solidFill>
              </a:rPr>
              <a:t>뉴런의 </a:t>
            </a:r>
            <a:r>
              <a:rPr lang="ko-KR" altLang="en-US" sz="2800" dirty="0" smtClean="0">
                <a:solidFill>
                  <a:srgbClr val="C00000"/>
                </a:solidFill>
              </a:rPr>
              <a:t>발화</a:t>
            </a:r>
            <a:r>
              <a:rPr lang="en-US" altLang="ko-KR" sz="2800" dirty="0" smtClean="0">
                <a:solidFill>
                  <a:srgbClr val="C00000"/>
                </a:solidFill>
              </a:rPr>
              <a:t>(fire)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807720" lvl="1" indent="-533400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230" y="300187"/>
            <a:ext cx="3763258" cy="23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27784" y="2852936"/>
            <a:ext cx="1080120" cy="504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8553" y="116632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2-3. </a:t>
            </a:r>
            <a:r>
              <a:rPr lang="ko-KR" altLang="en-US" b="1" dirty="0" smtClean="0">
                <a:solidFill>
                  <a:srgbClr val="002060"/>
                </a:solidFill>
              </a:rPr>
              <a:t>활동전위의 특징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8568952" cy="5688632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000000"/>
                </a:solidFill>
              </a:rPr>
              <a:t>활동전위는 </a:t>
            </a:r>
            <a:r>
              <a:rPr lang="ko-KR" altLang="en-US" sz="2800" dirty="0" err="1" smtClean="0">
                <a:solidFill>
                  <a:srgbClr val="C00000"/>
                </a:solidFill>
              </a:rPr>
              <a:t>실무율</a:t>
            </a:r>
            <a:r>
              <a:rPr lang="en-US" altLang="ko-KR" sz="2800" dirty="0" smtClean="0">
                <a:solidFill>
                  <a:srgbClr val="C00000"/>
                </a:solidFill>
              </a:rPr>
              <a:t>(all-or-none law)</a:t>
            </a:r>
            <a:r>
              <a:rPr lang="ko-KR" altLang="en-US" sz="2800" dirty="0" smtClean="0">
                <a:solidFill>
                  <a:srgbClr val="000000"/>
                </a:solidFill>
              </a:rPr>
              <a:t>을 따른다</a:t>
            </a:r>
            <a:endParaRPr lang="en-US" altLang="ko-KR" sz="2800" dirty="0" smtClean="0">
              <a:solidFill>
                <a:srgbClr val="000000"/>
              </a:solidFill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>
                <a:solidFill>
                  <a:srgbClr val="000000"/>
                </a:solidFill>
              </a:rPr>
              <a:t>활동전위의 크기는 자극이 </a:t>
            </a:r>
            <a:r>
              <a:rPr lang="ko-KR" altLang="en-US" dirty="0" err="1" smtClean="0">
                <a:solidFill>
                  <a:srgbClr val="000000"/>
                </a:solidFill>
              </a:rPr>
              <a:t>역치를</a:t>
            </a:r>
            <a:r>
              <a:rPr lang="ko-KR" altLang="en-US" dirty="0" smtClean="0">
                <a:solidFill>
                  <a:srgbClr val="000000"/>
                </a:solidFill>
              </a:rPr>
              <a:t> 넘고 나면 자극의 크기가 증가해도 영향을 받지 않음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>
                <a:solidFill>
                  <a:srgbClr val="000000"/>
                </a:solidFill>
              </a:rPr>
              <a:t>엄청 아프게 맞아도</a:t>
            </a:r>
            <a:r>
              <a:rPr lang="en-US" altLang="ko-KR" dirty="0" smtClean="0">
                <a:solidFill>
                  <a:srgbClr val="000000"/>
                </a:solidFill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</a:rPr>
              <a:t>살짝 손만 대도 뉴런의 활동전위 속도는 같음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000000"/>
                </a:solidFill>
              </a:rPr>
              <a:t>활동전위는 </a:t>
            </a:r>
            <a:r>
              <a:rPr lang="ko-KR" altLang="en-US" sz="2800" dirty="0" smtClean="0">
                <a:solidFill>
                  <a:srgbClr val="C00000"/>
                </a:solidFill>
              </a:rPr>
              <a:t>자기전파적 </a:t>
            </a:r>
            <a:r>
              <a:rPr lang="en-US" altLang="ko-KR" sz="2800" dirty="0" smtClean="0">
                <a:solidFill>
                  <a:srgbClr val="C00000"/>
                </a:solidFill>
              </a:rPr>
              <a:t>(self-propagating)</a:t>
            </a:r>
            <a:r>
              <a:rPr lang="ko-KR" altLang="en-US" sz="2800" dirty="0" smtClean="0">
                <a:solidFill>
                  <a:srgbClr val="C00000"/>
                </a:solidFill>
              </a:rPr>
              <a:t>이다</a:t>
            </a:r>
            <a:endParaRPr lang="en-US" altLang="ko-KR" sz="2800" dirty="0" smtClean="0">
              <a:solidFill>
                <a:srgbClr val="C00000"/>
              </a:solidFill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>
                <a:solidFill>
                  <a:srgbClr val="000000"/>
                </a:solidFill>
              </a:rPr>
              <a:t>활동전위의 크기는 </a:t>
            </a:r>
            <a:r>
              <a:rPr lang="ko-KR" altLang="en-US" dirty="0" err="1" smtClean="0">
                <a:solidFill>
                  <a:srgbClr val="000000"/>
                </a:solidFill>
              </a:rPr>
              <a:t>축색</a:t>
            </a:r>
            <a:r>
              <a:rPr lang="ko-KR" altLang="en-US" dirty="0" smtClean="0">
                <a:solidFill>
                  <a:srgbClr val="000000"/>
                </a:solidFill>
              </a:rPr>
              <a:t> 끝으로 갈 때까지 감소하지 않음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000000"/>
                </a:solidFill>
              </a:rPr>
              <a:t>활동전위는 </a:t>
            </a:r>
            <a:r>
              <a:rPr lang="ko-KR" altLang="en-US" sz="2800" dirty="0" smtClean="0">
                <a:solidFill>
                  <a:srgbClr val="C00000"/>
                </a:solidFill>
              </a:rPr>
              <a:t>고정된 시간적 국면들로 </a:t>
            </a:r>
            <a:r>
              <a:rPr lang="ko-KR" altLang="en-US" sz="2800" dirty="0" smtClean="0">
                <a:solidFill>
                  <a:srgbClr val="000000"/>
                </a:solidFill>
              </a:rPr>
              <a:t>이루어져 있다</a:t>
            </a:r>
            <a:endParaRPr lang="en-US" altLang="ko-KR" sz="2800" dirty="0" smtClean="0">
              <a:solidFill>
                <a:srgbClr val="000000"/>
              </a:solidFill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err="1" smtClean="0">
                <a:solidFill>
                  <a:srgbClr val="000000"/>
                </a:solidFill>
              </a:rPr>
              <a:t>역치에</a:t>
            </a:r>
            <a:r>
              <a:rPr lang="ko-KR" altLang="en-US" dirty="0" smtClean="0">
                <a:solidFill>
                  <a:srgbClr val="000000"/>
                </a:solidFill>
              </a:rPr>
              <a:t> 이르게 되면 발화하고 그 이후에는 자극을 받더라도 발화하지 못하는                    </a:t>
            </a:r>
            <a:r>
              <a:rPr lang="en-US" altLang="ko-KR" dirty="0" smtClean="0">
                <a:solidFill>
                  <a:srgbClr val="C00000"/>
                </a:solidFill>
              </a:rPr>
              <a:t>(refractory period)</a:t>
            </a:r>
            <a:r>
              <a:rPr lang="ko-KR" altLang="en-US" dirty="0" smtClean="0">
                <a:solidFill>
                  <a:srgbClr val="000000"/>
                </a:solidFill>
              </a:rPr>
              <a:t>를 거치게 됨 </a:t>
            </a:r>
            <a:r>
              <a:rPr lang="ko-KR" altLang="en-US" dirty="0" smtClean="0"/>
              <a:t>→ 활동전위가 한 방향으로만 진행되는 이유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79912" y="5517232"/>
            <a:ext cx="1296144" cy="43204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6" y="188640"/>
            <a:ext cx="8684929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2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2-4. </a:t>
            </a:r>
            <a:r>
              <a:rPr lang="ko-KR" altLang="en-US" b="1" dirty="0" smtClean="0">
                <a:solidFill>
                  <a:srgbClr val="002060"/>
                </a:solidFill>
              </a:rPr>
              <a:t>뉴런간의 정보전달</a:t>
            </a:r>
            <a:r>
              <a:rPr lang="en-US" altLang="ko-KR" b="1" dirty="0" smtClean="0">
                <a:solidFill>
                  <a:srgbClr val="002060"/>
                </a:solidFill>
              </a:rPr>
              <a:t>: </a:t>
            </a:r>
            <a:r>
              <a:rPr lang="ko-KR" altLang="en-US" b="1" dirty="0" smtClean="0">
                <a:solidFill>
                  <a:srgbClr val="002060"/>
                </a:solidFill>
              </a:rPr>
              <a:t>시냅스 전달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24744"/>
            <a:ext cx="3960440" cy="3024336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뉴런이 발화하면 활동전위가 </a:t>
            </a:r>
            <a:r>
              <a:rPr lang="ko-KR" altLang="en-US" sz="2800" dirty="0" err="1" smtClean="0"/>
              <a:t>축색을</a:t>
            </a:r>
            <a:r>
              <a:rPr lang="ko-KR" altLang="en-US" sz="2800" dirty="0" smtClean="0"/>
              <a:t> 타고 이동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활동전위가 </a:t>
            </a:r>
            <a:r>
              <a:rPr lang="ko-KR" altLang="en-US" sz="2800" dirty="0" err="1" smtClean="0"/>
              <a:t>축색</a:t>
            </a:r>
            <a:r>
              <a:rPr lang="ko-KR" altLang="en-US" sz="2800" dirty="0" smtClean="0"/>
              <a:t> 끝의 </a:t>
            </a:r>
            <a:r>
              <a:rPr lang="ko-KR" altLang="en-US" sz="2800" dirty="0" smtClean="0">
                <a:solidFill>
                  <a:srgbClr val="C00000"/>
                </a:solidFill>
              </a:rPr>
              <a:t>종말단추</a:t>
            </a:r>
            <a:r>
              <a:rPr lang="en-US" altLang="ko-KR" sz="2800" dirty="0" smtClean="0">
                <a:solidFill>
                  <a:srgbClr val="C00000"/>
                </a:solidFill>
              </a:rPr>
              <a:t>(terminal button)</a:t>
            </a:r>
            <a:r>
              <a:rPr lang="ko-KR" altLang="en-US" sz="2800" dirty="0" smtClean="0"/>
              <a:t>에 도착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3923928" y="980728"/>
            <a:ext cx="4977603" cy="3153943"/>
            <a:chOff x="4394521" y="1067145"/>
            <a:chExt cx="4507010" cy="3297959"/>
          </a:xfrm>
        </p:grpSpPr>
        <p:sp>
          <p:nvSpPr>
            <p:cNvPr id="5" name="Text Box 112"/>
            <p:cNvSpPr txBox="1">
              <a:spLocks noChangeArrowheads="1"/>
            </p:cNvSpPr>
            <p:nvPr/>
          </p:nvSpPr>
          <p:spPr bwMode="auto">
            <a:xfrm>
              <a:off x="4394521" y="1916832"/>
              <a:ext cx="96956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algn="ctr" eaLnBrk="1" hangingPunct="1">
                <a:lnSpc>
                  <a:spcPct val="55000"/>
                </a:lnSpc>
                <a:spcBef>
                  <a:spcPct val="50000"/>
                </a:spcBef>
              </a:pPr>
              <a:r>
                <a:rPr lang="ko-KR" altLang="en-US" sz="2000" b="0" dirty="0">
                  <a:latin typeface="돋움" pitchFamily="50" charset="-127"/>
                  <a:ea typeface="돋움" pitchFamily="50" charset="-127"/>
                </a:rPr>
                <a:t>시냅스 </a:t>
              </a:r>
            </a:p>
            <a:p>
              <a:pPr algn="ctr" eaLnBrk="1" hangingPunct="1">
                <a:lnSpc>
                  <a:spcPct val="55000"/>
                </a:lnSpc>
                <a:spcBef>
                  <a:spcPct val="50000"/>
                </a:spcBef>
              </a:pPr>
              <a:r>
                <a:rPr lang="ko-KR" altLang="en-US" sz="2000" b="0" dirty="0">
                  <a:latin typeface="돋움" pitchFamily="50" charset="-127"/>
                  <a:ea typeface="돋움" pitchFamily="50" charset="-127"/>
                </a:rPr>
                <a:t>간격</a:t>
              </a: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941653" y="2663771"/>
              <a:ext cx="3105875" cy="1701333"/>
            </a:xfrm>
            <a:custGeom>
              <a:avLst/>
              <a:gdLst>
                <a:gd name="T0" fmla="*/ 443 w 4207"/>
                <a:gd name="T1" fmla="*/ 1212 h 2070"/>
                <a:gd name="T2" fmla="*/ 442 w 4207"/>
                <a:gd name="T3" fmla="*/ 1004 h 2070"/>
                <a:gd name="T4" fmla="*/ 418 w 4207"/>
                <a:gd name="T5" fmla="*/ 845 h 2070"/>
                <a:gd name="T6" fmla="*/ 389 w 4207"/>
                <a:gd name="T7" fmla="*/ 715 h 2070"/>
                <a:gd name="T8" fmla="*/ 348 w 4207"/>
                <a:gd name="T9" fmla="*/ 612 h 2070"/>
                <a:gd name="T10" fmla="*/ 312 w 4207"/>
                <a:gd name="T11" fmla="*/ 561 h 2070"/>
                <a:gd name="T12" fmla="*/ 213 w 4207"/>
                <a:gd name="T13" fmla="*/ 465 h 2070"/>
                <a:gd name="T14" fmla="*/ 126 w 4207"/>
                <a:gd name="T15" fmla="*/ 386 h 2070"/>
                <a:gd name="T16" fmla="*/ 53 w 4207"/>
                <a:gd name="T17" fmla="*/ 318 h 2070"/>
                <a:gd name="T18" fmla="*/ 14 w 4207"/>
                <a:gd name="T19" fmla="*/ 238 h 2070"/>
                <a:gd name="T20" fmla="*/ 0 w 4207"/>
                <a:gd name="T21" fmla="*/ 148 h 2070"/>
                <a:gd name="T22" fmla="*/ 14 w 4207"/>
                <a:gd name="T23" fmla="*/ 83 h 2070"/>
                <a:gd name="T24" fmla="*/ 48 w 4207"/>
                <a:gd name="T25" fmla="*/ 29 h 2070"/>
                <a:gd name="T26" fmla="*/ 116 w 4207"/>
                <a:gd name="T27" fmla="*/ 0 h 2070"/>
                <a:gd name="T28" fmla="*/ 179 w 4207"/>
                <a:gd name="T29" fmla="*/ 6 h 2070"/>
                <a:gd name="T30" fmla="*/ 242 w 4207"/>
                <a:gd name="T31" fmla="*/ 34 h 2070"/>
                <a:gd name="T32" fmla="*/ 331 w 4207"/>
                <a:gd name="T33" fmla="*/ 87 h 2070"/>
                <a:gd name="T34" fmla="*/ 478 w 4207"/>
                <a:gd name="T35" fmla="*/ 142 h 2070"/>
                <a:gd name="T36" fmla="*/ 654 w 4207"/>
                <a:gd name="T37" fmla="*/ 208 h 2070"/>
                <a:gd name="T38" fmla="*/ 876 w 4207"/>
                <a:gd name="T39" fmla="*/ 259 h 2070"/>
                <a:gd name="T40" fmla="*/ 1087 w 4207"/>
                <a:gd name="T41" fmla="*/ 279 h 2070"/>
                <a:gd name="T42" fmla="*/ 1422 w 4207"/>
                <a:gd name="T43" fmla="*/ 274 h 2070"/>
                <a:gd name="T44" fmla="*/ 1622 w 4207"/>
                <a:gd name="T45" fmla="*/ 243 h 2070"/>
                <a:gd name="T46" fmla="*/ 1774 w 4207"/>
                <a:gd name="T47" fmla="*/ 216 h 2070"/>
                <a:gd name="T48" fmla="*/ 2003 w 4207"/>
                <a:gd name="T49" fmla="*/ 181 h 2070"/>
                <a:gd name="T50" fmla="*/ 2038 w 4207"/>
                <a:gd name="T51" fmla="*/ 181 h 2070"/>
                <a:gd name="T52" fmla="*/ 2073 w 4207"/>
                <a:gd name="T53" fmla="*/ 189 h 2070"/>
                <a:gd name="T54" fmla="*/ 2108 w 4207"/>
                <a:gd name="T55" fmla="*/ 201 h 2070"/>
                <a:gd name="T56" fmla="*/ 2144 w 4207"/>
                <a:gd name="T57" fmla="*/ 235 h 2070"/>
                <a:gd name="T58" fmla="*/ 2161 w 4207"/>
                <a:gd name="T59" fmla="*/ 271 h 2070"/>
                <a:gd name="T60" fmla="*/ 2158 w 4207"/>
                <a:gd name="T61" fmla="*/ 329 h 2070"/>
                <a:gd name="T62" fmla="*/ 2137 w 4207"/>
                <a:gd name="T63" fmla="*/ 392 h 2070"/>
                <a:gd name="T64" fmla="*/ 2078 w 4207"/>
                <a:gd name="T65" fmla="*/ 471 h 2070"/>
                <a:gd name="T66" fmla="*/ 1943 w 4207"/>
                <a:gd name="T67" fmla="*/ 567 h 2070"/>
                <a:gd name="T68" fmla="*/ 1850 w 4207"/>
                <a:gd name="T69" fmla="*/ 618 h 2070"/>
                <a:gd name="T70" fmla="*/ 1775 w 4207"/>
                <a:gd name="T71" fmla="*/ 675 h 2070"/>
                <a:gd name="T72" fmla="*/ 1693 w 4207"/>
                <a:gd name="T73" fmla="*/ 754 h 2070"/>
                <a:gd name="T74" fmla="*/ 1633 w 4207"/>
                <a:gd name="T75" fmla="*/ 860 h 2070"/>
                <a:gd name="T76" fmla="*/ 1604 w 4207"/>
                <a:gd name="T77" fmla="*/ 1017 h 2070"/>
                <a:gd name="T78" fmla="*/ 1601 w 4207"/>
                <a:gd name="T79" fmla="*/ 1140 h 2070"/>
                <a:gd name="T80" fmla="*/ 1610 w 4207"/>
                <a:gd name="T81" fmla="*/ 1243 h 20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207"/>
                <a:gd name="T124" fmla="*/ 0 h 2070"/>
                <a:gd name="T125" fmla="*/ 4207 w 4207"/>
                <a:gd name="T126" fmla="*/ 2070 h 207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207" h="2070">
                  <a:moveTo>
                    <a:pt x="862" y="2018"/>
                  </a:moveTo>
                  <a:lnTo>
                    <a:pt x="860" y="1672"/>
                  </a:lnTo>
                  <a:lnTo>
                    <a:pt x="814" y="1407"/>
                  </a:lnTo>
                  <a:lnTo>
                    <a:pt x="757" y="1190"/>
                  </a:lnTo>
                  <a:lnTo>
                    <a:pt x="677" y="1020"/>
                  </a:lnTo>
                  <a:lnTo>
                    <a:pt x="608" y="935"/>
                  </a:lnTo>
                  <a:lnTo>
                    <a:pt x="415" y="775"/>
                  </a:lnTo>
                  <a:lnTo>
                    <a:pt x="245" y="643"/>
                  </a:lnTo>
                  <a:lnTo>
                    <a:pt x="103" y="529"/>
                  </a:lnTo>
                  <a:lnTo>
                    <a:pt x="28" y="397"/>
                  </a:lnTo>
                  <a:lnTo>
                    <a:pt x="0" y="246"/>
                  </a:lnTo>
                  <a:lnTo>
                    <a:pt x="28" y="138"/>
                  </a:lnTo>
                  <a:lnTo>
                    <a:pt x="94" y="48"/>
                  </a:lnTo>
                  <a:lnTo>
                    <a:pt x="226" y="0"/>
                  </a:lnTo>
                  <a:lnTo>
                    <a:pt x="349" y="10"/>
                  </a:lnTo>
                  <a:lnTo>
                    <a:pt x="472" y="57"/>
                  </a:lnTo>
                  <a:lnTo>
                    <a:pt x="644" y="145"/>
                  </a:lnTo>
                  <a:lnTo>
                    <a:pt x="930" y="236"/>
                  </a:lnTo>
                  <a:lnTo>
                    <a:pt x="1273" y="347"/>
                  </a:lnTo>
                  <a:lnTo>
                    <a:pt x="1706" y="431"/>
                  </a:lnTo>
                  <a:lnTo>
                    <a:pt x="2117" y="464"/>
                  </a:lnTo>
                  <a:lnTo>
                    <a:pt x="2769" y="457"/>
                  </a:lnTo>
                  <a:lnTo>
                    <a:pt x="3157" y="405"/>
                  </a:lnTo>
                  <a:lnTo>
                    <a:pt x="3454" y="360"/>
                  </a:lnTo>
                  <a:lnTo>
                    <a:pt x="3899" y="301"/>
                  </a:lnTo>
                  <a:lnTo>
                    <a:pt x="3968" y="301"/>
                  </a:lnTo>
                  <a:lnTo>
                    <a:pt x="4036" y="314"/>
                  </a:lnTo>
                  <a:lnTo>
                    <a:pt x="4104" y="334"/>
                  </a:lnTo>
                  <a:lnTo>
                    <a:pt x="4173" y="392"/>
                  </a:lnTo>
                  <a:lnTo>
                    <a:pt x="4207" y="451"/>
                  </a:lnTo>
                  <a:lnTo>
                    <a:pt x="4201" y="548"/>
                  </a:lnTo>
                  <a:lnTo>
                    <a:pt x="4160" y="652"/>
                  </a:lnTo>
                  <a:lnTo>
                    <a:pt x="4045" y="784"/>
                  </a:lnTo>
                  <a:lnTo>
                    <a:pt x="3783" y="945"/>
                  </a:lnTo>
                  <a:lnTo>
                    <a:pt x="3602" y="1029"/>
                  </a:lnTo>
                  <a:lnTo>
                    <a:pt x="3456" y="1124"/>
                  </a:lnTo>
                  <a:lnTo>
                    <a:pt x="3295" y="1256"/>
                  </a:lnTo>
                  <a:lnTo>
                    <a:pt x="3180" y="1433"/>
                  </a:lnTo>
                  <a:lnTo>
                    <a:pt x="3122" y="1693"/>
                  </a:lnTo>
                  <a:lnTo>
                    <a:pt x="3116" y="1898"/>
                  </a:lnTo>
                  <a:lnTo>
                    <a:pt x="3134" y="2070"/>
                  </a:lnTo>
                </a:path>
              </a:pathLst>
            </a:custGeom>
            <a:solidFill>
              <a:srgbClr val="CCFF99"/>
            </a:solidFill>
            <a:ln w="57150">
              <a:solidFill>
                <a:srgbClr val="99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713451" y="1080148"/>
              <a:ext cx="1556531" cy="1575410"/>
            </a:xfrm>
            <a:custGeom>
              <a:avLst/>
              <a:gdLst>
                <a:gd name="T0" fmla="*/ 398 w 2105"/>
                <a:gd name="T1" fmla="*/ 11 h 1917"/>
                <a:gd name="T2" fmla="*/ 398 w 2105"/>
                <a:gd name="T3" fmla="*/ 79 h 1917"/>
                <a:gd name="T4" fmla="*/ 394 w 2105"/>
                <a:gd name="T5" fmla="*/ 148 h 1917"/>
                <a:gd name="T6" fmla="*/ 364 w 2105"/>
                <a:gd name="T7" fmla="*/ 301 h 1917"/>
                <a:gd name="T8" fmla="*/ 277 w 2105"/>
                <a:gd name="T9" fmla="*/ 431 h 1917"/>
                <a:gd name="T10" fmla="*/ 175 w 2105"/>
                <a:gd name="T11" fmla="*/ 522 h 1917"/>
                <a:gd name="T12" fmla="*/ 68 w 2105"/>
                <a:gd name="T13" fmla="*/ 612 h 1917"/>
                <a:gd name="T14" fmla="*/ 14 w 2105"/>
                <a:gd name="T15" fmla="*/ 698 h 1917"/>
                <a:gd name="T16" fmla="*/ 0 w 2105"/>
                <a:gd name="T17" fmla="*/ 788 h 1917"/>
                <a:gd name="T18" fmla="*/ 10 w 2105"/>
                <a:gd name="T19" fmla="*/ 884 h 1917"/>
                <a:gd name="T20" fmla="*/ 63 w 2105"/>
                <a:gd name="T21" fmla="*/ 970 h 1917"/>
                <a:gd name="T22" fmla="*/ 121 w 2105"/>
                <a:gd name="T23" fmla="*/ 1015 h 1917"/>
                <a:gd name="T24" fmla="*/ 214 w 2105"/>
                <a:gd name="T25" fmla="*/ 1055 h 1917"/>
                <a:gd name="T26" fmla="*/ 311 w 2105"/>
                <a:gd name="T27" fmla="*/ 1083 h 1917"/>
                <a:gd name="T28" fmla="*/ 442 w 2105"/>
                <a:gd name="T29" fmla="*/ 1111 h 1917"/>
                <a:gd name="T30" fmla="*/ 505 w 2105"/>
                <a:gd name="T31" fmla="*/ 1123 h 1917"/>
                <a:gd name="T32" fmla="*/ 554 w 2105"/>
                <a:gd name="T33" fmla="*/ 1134 h 1917"/>
                <a:gd name="T34" fmla="*/ 568 w 2105"/>
                <a:gd name="T35" fmla="*/ 1095 h 1917"/>
                <a:gd name="T36" fmla="*/ 544 w 2105"/>
                <a:gd name="T37" fmla="*/ 1032 h 1917"/>
                <a:gd name="T38" fmla="*/ 568 w 2105"/>
                <a:gd name="T39" fmla="*/ 1004 h 1917"/>
                <a:gd name="T40" fmla="*/ 607 w 2105"/>
                <a:gd name="T41" fmla="*/ 992 h 1917"/>
                <a:gd name="T42" fmla="*/ 641 w 2105"/>
                <a:gd name="T43" fmla="*/ 1004 h 1917"/>
                <a:gd name="T44" fmla="*/ 665 w 2105"/>
                <a:gd name="T45" fmla="*/ 1021 h 1917"/>
                <a:gd name="T46" fmla="*/ 680 w 2105"/>
                <a:gd name="T47" fmla="*/ 1055 h 1917"/>
                <a:gd name="T48" fmla="*/ 651 w 2105"/>
                <a:gd name="T49" fmla="*/ 1095 h 1917"/>
                <a:gd name="T50" fmla="*/ 665 w 2105"/>
                <a:gd name="T51" fmla="*/ 1140 h 1917"/>
                <a:gd name="T52" fmla="*/ 699 w 2105"/>
                <a:gd name="T53" fmla="*/ 1151 h 1917"/>
                <a:gd name="T54" fmla="*/ 719 w 2105"/>
                <a:gd name="T55" fmla="*/ 1151 h 1917"/>
                <a:gd name="T56" fmla="*/ 806 w 2105"/>
                <a:gd name="T57" fmla="*/ 1146 h 1917"/>
                <a:gd name="T58" fmla="*/ 899 w 2105"/>
                <a:gd name="T59" fmla="*/ 1123 h 1917"/>
                <a:gd name="T60" fmla="*/ 996 w 2105"/>
                <a:gd name="T61" fmla="*/ 1066 h 1917"/>
                <a:gd name="T62" fmla="*/ 1069 w 2105"/>
                <a:gd name="T63" fmla="*/ 964 h 1917"/>
                <a:gd name="T64" fmla="*/ 1083 w 2105"/>
                <a:gd name="T65" fmla="*/ 890 h 1917"/>
                <a:gd name="T66" fmla="*/ 1069 w 2105"/>
                <a:gd name="T67" fmla="*/ 800 h 1917"/>
                <a:gd name="T68" fmla="*/ 1035 w 2105"/>
                <a:gd name="T69" fmla="*/ 731 h 1917"/>
                <a:gd name="T70" fmla="*/ 996 w 2105"/>
                <a:gd name="T71" fmla="*/ 669 h 1917"/>
                <a:gd name="T72" fmla="*/ 952 w 2105"/>
                <a:gd name="T73" fmla="*/ 607 h 1917"/>
                <a:gd name="T74" fmla="*/ 894 w 2105"/>
                <a:gd name="T75" fmla="*/ 561 h 1917"/>
                <a:gd name="T76" fmla="*/ 860 w 2105"/>
                <a:gd name="T77" fmla="*/ 522 h 1917"/>
                <a:gd name="T78" fmla="*/ 836 w 2105"/>
                <a:gd name="T79" fmla="*/ 454 h 1917"/>
                <a:gd name="T80" fmla="*/ 826 w 2105"/>
                <a:gd name="T81" fmla="*/ 391 h 1917"/>
                <a:gd name="T82" fmla="*/ 826 w 2105"/>
                <a:gd name="T83" fmla="*/ 318 h 1917"/>
                <a:gd name="T84" fmla="*/ 840 w 2105"/>
                <a:gd name="T85" fmla="*/ 159 h 1917"/>
                <a:gd name="T86" fmla="*/ 860 w 2105"/>
                <a:gd name="T87" fmla="*/ 0 h 191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5"/>
                <a:gd name="T133" fmla="*/ 0 h 1917"/>
                <a:gd name="T134" fmla="*/ 2105 w 2105"/>
                <a:gd name="T135" fmla="*/ 1917 h 191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5" h="1917">
                  <a:moveTo>
                    <a:pt x="774" y="19"/>
                  </a:moveTo>
                  <a:lnTo>
                    <a:pt x="774" y="132"/>
                  </a:lnTo>
                  <a:lnTo>
                    <a:pt x="765" y="246"/>
                  </a:lnTo>
                  <a:lnTo>
                    <a:pt x="708" y="501"/>
                  </a:lnTo>
                  <a:lnTo>
                    <a:pt x="538" y="718"/>
                  </a:lnTo>
                  <a:lnTo>
                    <a:pt x="340" y="869"/>
                  </a:lnTo>
                  <a:lnTo>
                    <a:pt x="132" y="1020"/>
                  </a:lnTo>
                  <a:lnTo>
                    <a:pt x="28" y="1162"/>
                  </a:lnTo>
                  <a:lnTo>
                    <a:pt x="0" y="1313"/>
                  </a:lnTo>
                  <a:lnTo>
                    <a:pt x="19" y="1473"/>
                  </a:lnTo>
                  <a:lnTo>
                    <a:pt x="122" y="1615"/>
                  </a:lnTo>
                  <a:lnTo>
                    <a:pt x="236" y="1690"/>
                  </a:lnTo>
                  <a:lnTo>
                    <a:pt x="415" y="1757"/>
                  </a:lnTo>
                  <a:lnTo>
                    <a:pt x="604" y="1804"/>
                  </a:lnTo>
                  <a:lnTo>
                    <a:pt x="859" y="1851"/>
                  </a:lnTo>
                  <a:lnTo>
                    <a:pt x="982" y="1870"/>
                  </a:lnTo>
                  <a:lnTo>
                    <a:pt x="1076" y="1889"/>
                  </a:lnTo>
                  <a:lnTo>
                    <a:pt x="1104" y="1823"/>
                  </a:lnTo>
                  <a:lnTo>
                    <a:pt x="1057" y="1719"/>
                  </a:lnTo>
                  <a:lnTo>
                    <a:pt x="1104" y="1672"/>
                  </a:lnTo>
                  <a:lnTo>
                    <a:pt x="1180" y="1653"/>
                  </a:lnTo>
                  <a:lnTo>
                    <a:pt x="1246" y="1672"/>
                  </a:lnTo>
                  <a:lnTo>
                    <a:pt x="1293" y="1700"/>
                  </a:lnTo>
                  <a:lnTo>
                    <a:pt x="1322" y="1757"/>
                  </a:lnTo>
                  <a:lnTo>
                    <a:pt x="1265" y="1823"/>
                  </a:lnTo>
                  <a:lnTo>
                    <a:pt x="1293" y="1898"/>
                  </a:lnTo>
                  <a:lnTo>
                    <a:pt x="1359" y="1917"/>
                  </a:lnTo>
                  <a:lnTo>
                    <a:pt x="1397" y="1917"/>
                  </a:lnTo>
                  <a:lnTo>
                    <a:pt x="1567" y="1908"/>
                  </a:lnTo>
                  <a:lnTo>
                    <a:pt x="1747" y="1870"/>
                  </a:lnTo>
                  <a:lnTo>
                    <a:pt x="1935" y="1775"/>
                  </a:lnTo>
                  <a:lnTo>
                    <a:pt x="2077" y="1605"/>
                  </a:lnTo>
                  <a:lnTo>
                    <a:pt x="2105" y="1483"/>
                  </a:lnTo>
                  <a:lnTo>
                    <a:pt x="2077" y="1332"/>
                  </a:lnTo>
                  <a:lnTo>
                    <a:pt x="2011" y="1218"/>
                  </a:lnTo>
                  <a:lnTo>
                    <a:pt x="1935" y="1114"/>
                  </a:lnTo>
                  <a:lnTo>
                    <a:pt x="1850" y="1011"/>
                  </a:lnTo>
                  <a:lnTo>
                    <a:pt x="1737" y="935"/>
                  </a:lnTo>
                  <a:lnTo>
                    <a:pt x="1671" y="869"/>
                  </a:lnTo>
                  <a:lnTo>
                    <a:pt x="1624" y="756"/>
                  </a:lnTo>
                  <a:lnTo>
                    <a:pt x="1605" y="652"/>
                  </a:lnTo>
                  <a:lnTo>
                    <a:pt x="1605" y="529"/>
                  </a:lnTo>
                  <a:lnTo>
                    <a:pt x="1633" y="265"/>
                  </a:lnTo>
                  <a:lnTo>
                    <a:pt x="1671" y="0"/>
                  </a:lnTo>
                </a:path>
              </a:pathLst>
            </a:custGeom>
            <a:solidFill>
              <a:srgbClr val="FFFFCC"/>
            </a:solidFill>
            <a:ln w="57150">
              <a:solidFill>
                <a:srgbClr val="99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097194" y="1839794"/>
              <a:ext cx="178218" cy="19709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9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6381768" y="1997198"/>
              <a:ext cx="176781" cy="1984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9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884483" y="2095747"/>
              <a:ext cx="178218" cy="19709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9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6807191" y="1957505"/>
              <a:ext cx="176781" cy="1984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9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6877616" y="2273682"/>
              <a:ext cx="176781" cy="19709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9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522617" y="1642697"/>
              <a:ext cx="178218" cy="19709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9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6203550" y="2353068"/>
              <a:ext cx="178218" cy="19709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99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6594479" y="1682390"/>
              <a:ext cx="34494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6558548" y="1720714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6594479" y="1760408"/>
              <a:ext cx="34494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6628973" y="1720714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6416262" y="2036891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6452193" y="2117647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6488124" y="2076585"/>
              <a:ext cx="34494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877616" y="1997198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6841685" y="2076585"/>
              <a:ext cx="35931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6913547" y="1997198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6877616" y="2076585"/>
              <a:ext cx="35931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6949478" y="2314744"/>
              <a:ext cx="34494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913547" y="2394130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6983971" y="2353068"/>
              <a:ext cx="35931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6309906" y="2394130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239481" y="2394130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309906" y="2432455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6239481" y="2470779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275412" y="2470779"/>
              <a:ext cx="34494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5956345" y="2233989"/>
              <a:ext cx="34494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6026770" y="2155971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5990839" y="2195664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5990839" y="2117647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5920414" y="2195664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5956345" y="2155971"/>
              <a:ext cx="34494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5956345" y="2117647"/>
              <a:ext cx="34494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6416262" y="2076585"/>
              <a:ext cx="35931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203550" y="1919181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6169056" y="1957505"/>
              <a:ext cx="34494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6169056" y="1878119"/>
              <a:ext cx="34494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6133125" y="1878119"/>
              <a:ext cx="35931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6133125" y="1957505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983971" y="2394130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6913547" y="2036891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6558548" y="2510473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6628973" y="2510473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558548" y="2628184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6381768" y="2708939"/>
              <a:ext cx="34494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6488124" y="2747263"/>
              <a:ext cx="34494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6594479" y="2747263"/>
              <a:ext cx="34494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6664904" y="2667877"/>
              <a:ext cx="35931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6841685" y="2786956"/>
              <a:ext cx="35931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6983971" y="2786956"/>
              <a:ext cx="35931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6771260" y="2747263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6700835" y="2786956"/>
              <a:ext cx="34494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60" name="Oval 59"/>
            <p:cNvSpPr>
              <a:spLocks noChangeArrowheads="1"/>
            </p:cNvSpPr>
            <p:nvPr/>
          </p:nvSpPr>
          <p:spPr bwMode="auto">
            <a:xfrm>
              <a:off x="6345837" y="2866343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6097194" y="2786956"/>
              <a:ext cx="35931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6203550" y="2786956"/>
              <a:ext cx="35931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6275412" y="2708939"/>
              <a:ext cx="34494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6062701" y="2667877"/>
              <a:ext cx="34494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6133125" y="2628184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66" name="Oval 65"/>
            <p:cNvSpPr>
              <a:spLocks noChangeArrowheads="1"/>
            </p:cNvSpPr>
            <p:nvPr/>
          </p:nvSpPr>
          <p:spPr bwMode="auto">
            <a:xfrm>
              <a:off x="6169056" y="2708939"/>
              <a:ext cx="34494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6239481" y="2628184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6877616" y="2708939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7019902" y="2667877"/>
              <a:ext cx="34494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7090327" y="2628184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6345837" y="2786956"/>
              <a:ext cx="35931" cy="41062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6594479" y="2866343"/>
              <a:ext cx="34494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7126258" y="2708939"/>
              <a:ext cx="35931" cy="38324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5920414" y="2628184"/>
              <a:ext cx="35931" cy="39693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grpSp>
          <p:nvGrpSpPr>
            <p:cNvPr id="75" name="Group 74"/>
            <p:cNvGrpSpPr>
              <a:grpSpLocks/>
            </p:cNvGrpSpPr>
            <p:nvPr/>
          </p:nvGrpSpPr>
          <p:grpSpPr bwMode="auto">
            <a:xfrm>
              <a:off x="6381768" y="2906036"/>
              <a:ext cx="212712" cy="117711"/>
              <a:chOff x="336" y="1248"/>
              <a:chExt cx="288" cy="144"/>
            </a:xfrm>
          </p:grpSpPr>
          <p:sp>
            <p:nvSpPr>
              <p:cNvPr id="113" name="Line 75"/>
              <p:cNvSpPr>
                <a:spLocks noChangeShapeType="1"/>
              </p:cNvSpPr>
              <p:nvPr/>
            </p:nvSpPr>
            <p:spPr bwMode="auto">
              <a:xfrm>
                <a:off x="336" y="12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4" name="Line 76"/>
              <p:cNvSpPr>
                <a:spLocks noChangeShapeType="1"/>
              </p:cNvSpPr>
              <p:nvPr/>
            </p:nvSpPr>
            <p:spPr bwMode="auto">
              <a:xfrm>
                <a:off x="432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5" name="Line 77"/>
              <p:cNvSpPr>
                <a:spLocks noChangeShapeType="1"/>
              </p:cNvSpPr>
              <p:nvPr/>
            </p:nvSpPr>
            <p:spPr bwMode="auto">
              <a:xfrm>
                <a:off x="528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6" name="Group 78"/>
            <p:cNvGrpSpPr>
              <a:grpSpLocks/>
            </p:cNvGrpSpPr>
            <p:nvPr/>
          </p:nvGrpSpPr>
          <p:grpSpPr bwMode="auto">
            <a:xfrm>
              <a:off x="5388635" y="2667877"/>
              <a:ext cx="212712" cy="119080"/>
              <a:chOff x="336" y="1248"/>
              <a:chExt cx="288" cy="144"/>
            </a:xfrm>
          </p:grpSpPr>
          <p:sp>
            <p:nvSpPr>
              <p:cNvPr id="110" name="Line 79"/>
              <p:cNvSpPr>
                <a:spLocks noChangeShapeType="1"/>
              </p:cNvSpPr>
              <p:nvPr/>
            </p:nvSpPr>
            <p:spPr bwMode="auto">
              <a:xfrm>
                <a:off x="336" y="12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1" name="Line 80"/>
              <p:cNvSpPr>
                <a:spLocks noChangeShapeType="1"/>
              </p:cNvSpPr>
              <p:nvPr/>
            </p:nvSpPr>
            <p:spPr bwMode="auto">
              <a:xfrm>
                <a:off x="432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2" name="Line 81"/>
              <p:cNvSpPr>
                <a:spLocks noChangeShapeType="1"/>
              </p:cNvSpPr>
              <p:nvPr/>
            </p:nvSpPr>
            <p:spPr bwMode="auto">
              <a:xfrm>
                <a:off x="528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7" name="Group 82"/>
            <p:cNvGrpSpPr>
              <a:grpSpLocks/>
            </p:cNvGrpSpPr>
            <p:nvPr/>
          </p:nvGrpSpPr>
          <p:grpSpPr bwMode="auto">
            <a:xfrm>
              <a:off x="6700835" y="2906036"/>
              <a:ext cx="212712" cy="117711"/>
              <a:chOff x="336" y="1248"/>
              <a:chExt cx="288" cy="144"/>
            </a:xfrm>
          </p:grpSpPr>
          <p:sp>
            <p:nvSpPr>
              <p:cNvPr id="107" name="Line 83"/>
              <p:cNvSpPr>
                <a:spLocks noChangeShapeType="1"/>
              </p:cNvSpPr>
              <p:nvPr/>
            </p:nvSpPr>
            <p:spPr bwMode="auto">
              <a:xfrm>
                <a:off x="336" y="12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" name="Line 84"/>
              <p:cNvSpPr>
                <a:spLocks noChangeShapeType="1"/>
              </p:cNvSpPr>
              <p:nvPr/>
            </p:nvSpPr>
            <p:spPr bwMode="auto">
              <a:xfrm>
                <a:off x="432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9" name="Line 85"/>
              <p:cNvSpPr>
                <a:spLocks noChangeShapeType="1"/>
              </p:cNvSpPr>
              <p:nvPr/>
            </p:nvSpPr>
            <p:spPr bwMode="auto">
              <a:xfrm>
                <a:off x="528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8" name="Group 86"/>
            <p:cNvGrpSpPr>
              <a:grpSpLocks/>
            </p:cNvGrpSpPr>
            <p:nvPr/>
          </p:nvGrpSpPr>
          <p:grpSpPr bwMode="auto">
            <a:xfrm>
              <a:off x="6983971" y="2906036"/>
              <a:ext cx="212712" cy="117711"/>
              <a:chOff x="336" y="1248"/>
              <a:chExt cx="288" cy="144"/>
            </a:xfrm>
          </p:grpSpPr>
          <p:sp>
            <p:nvSpPr>
              <p:cNvPr id="104" name="Line 87"/>
              <p:cNvSpPr>
                <a:spLocks noChangeShapeType="1"/>
              </p:cNvSpPr>
              <p:nvPr/>
            </p:nvSpPr>
            <p:spPr bwMode="auto">
              <a:xfrm>
                <a:off x="336" y="12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5" name="Line 88"/>
              <p:cNvSpPr>
                <a:spLocks noChangeShapeType="1"/>
              </p:cNvSpPr>
              <p:nvPr/>
            </p:nvSpPr>
            <p:spPr bwMode="auto">
              <a:xfrm>
                <a:off x="432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6" name="Line 89"/>
              <p:cNvSpPr>
                <a:spLocks noChangeShapeType="1"/>
              </p:cNvSpPr>
              <p:nvPr/>
            </p:nvSpPr>
            <p:spPr bwMode="auto">
              <a:xfrm>
                <a:off x="528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9" name="Group 90"/>
            <p:cNvGrpSpPr>
              <a:grpSpLocks/>
            </p:cNvGrpSpPr>
            <p:nvPr/>
          </p:nvGrpSpPr>
          <p:grpSpPr bwMode="auto">
            <a:xfrm>
              <a:off x="7303039" y="2866343"/>
              <a:ext cx="212712" cy="119080"/>
              <a:chOff x="336" y="1248"/>
              <a:chExt cx="288" cy="144"/>
            </a:xfrm>
          </p:grpSpPr>
          <p:sp>
            <p:nvSpPr>
              <p:cNvPr id="101" name="Line 91"/>
              <p:cNvSpPr>
                <a:spLocks noChangeShapeType="1"/>
              </p:cNvSpPr>
              <p:nvPr/>
            </p:nvSpPr>
            <p:spPr bwMode="auto">
              <a:xfrm>
                <a:off x="336" y="12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2" name="Line 92"/>
              <p:cNvSpPr>
                <a:spLocks noChangeShapeType="1"/>
              </p:cNvSpPr>
              <p:nvPr/>
            </p:nvSpPr>
            <p:spPr bwMode="auto">
              <a:xfrm>
                <a:off x="432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3" name="Line 93"/>
              <p:cNvSpPr>
                <a:spLocks noChangeShapeType="1"/>
              </p:cNvSpPr>
              <p:nvPr/>
            </p:nvSpPr>
            <p:spPr bwMode="auto">
              <a:xfrm>
                <a:off x="528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80" name="Group 94"/>
            <p:cNvGrpSpPr>
              <a:grpSpLocks/>
            </p:cNvGrpSpPr>
            <p:nvPr/>
          </p:nvGrpSpPr>
          <p:grpSpPr bwMode="auto">
            <a:xfrm>
              <a:off x="5990839" y="2866343"/>
              <a:ext cx="212712" cy="119080"/>
              <a:chOff x="336" y="1248"/>
              <a:chExt cx="288" cy="144"/>
            </a:xfrm>
          </p:grpSpPr>
          <p:sp>
            <p:nvSpPr>
              <p:cNvPr id="98" name="Line 95"/>
              <p:cNvSpPr>
                <a:spLocks noChangeShapeType="1"/>
              </p:cNvSpPr>
              <p:nvPr/>
            </p:nvSpPr>
            <p:spPr bwMode="auto">
              <a:xfrm>
                <a:off x="336" y="12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9" name="Line 96"/>
              <p:cNvSpPr>
                <a:spLocks noChangeShapeType="1"/>
              </p:cNvSpPr>
              <p:nvPr/>
            </p:nvSpPr>
            <p:spPr bwMode="auto">
              <a:xfrm>
                <a:off x="432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0" name="Line 97"/>
              <p:cNvSpPr>
                <a:spLocks noChangeShapeType="1"/>
              </p:cNvSpPr>
              <p:nvPr/>
            </p:nvSpPr>
            <p:spPr bwMode="auto">
              <a:xfrm>
                <a:off x="528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81" name="Group 98"/>
            <p:cNvGrpSpPr>
              <a:grpSpLocks/>
            </p:cNvGrpSpPr>
            <p:nvPr/>
          </p:nvGrpSpPr>
          <p:grpSpPr bwMode="auto">
            <a:xfrm>
              <a:off x="5707702" y="2786956"/>
              <a:ext cx="212712" cy="119080"/>
              <a:chOff x="336" y="1248"/>
              <a:chExt cx="288" cy="144"/>
            </a:xfrm>
          </p:grpSpPr>
          <p:sp>
            <p:nvSpPr>
              <p:cNvPr id="95" name="Line 99"/>
              <p:cNvSpPr>
                <a:spLocks noChangeShapeType="1"/>
              </p:cNvSpPr>
              <p:nvPr/>
            </p:nvSpPr>
            <p:spPr bwMode="auto">
              <a:xfrm>
                <a:off x="336" y="12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6" name="Line 100"/>
              <p:cNvSpPr>
                <a:spLocks noChangeShapeType="1"/>
              </p:cNvSpPr>
              <p:nvPr/>
            </p:nvSpPr>
            <p:spPr bwMode="auto">
              <a:xfrm>
                <a:off x="432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7" name="Line 101"/>
              <p:cNvSpPr>
                <a:spLocks noChangeShapeType="1"/>
              </p:cNvSpPr>
              <p:nvPr/>
            </p:nvSpPr>
            <p:spPr bwMode="auto">
              <a:xfrm>
                <a:off x="528" y="124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33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82" name="Line 102"/>
            <p:cNvSpPr>
              <a:spLocks noChangeShapeType="1"/>
            </p:cNvSpPr>
            <p:nvPr/>
          </p:nvSpPr>
          <p:spPr bwMode="auto">
            <a:xfrm flipV="1">
              <a:off x="7054396" y="1389701"/>
              <a:ext cx="341345" cy="4884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3" name="Line 103"/>
            <p:cNvSpPr>
              <a:spLocks noChangeShapeType="1"/>
            </p:cNvSpPr>
            <p:nvPr/>
          </p:nvSpPr>
          <p:spPr bwMode="auto">
            <a:xfrm>
              <a:off x="5494991" y="1760408"/>
              <a:ext cx="602204" cy="1587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4" name="Line 104"/>
            <p:cNvSpPr>
              <a:spLocks noChangeShapeType="1"/>
            </p:cNvSpPr>
            <p:nvPr/>
          </p:nvSpPr>
          <p:spPr bwMode="auto">
            <a:xfrm>
              <a:off x="5175924" y="2195664"/>
              <a:ext cx="319067" cy="2367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5" name="Line 105"/>
            <p:cNvSpPr>
              <a:spLocks noChangeShapeType="1"/>
            </p:cNvSpPr>
            <p:nvPr/>
          </p:nvSpPr>
          <p:spPr bwMode="auto">
            <a:xfrm flipH="1">
              <a:off x="7162189" y="2233989"/>
              <a:ext cx="495848" cy="4749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6" name="Line 106"/>
            <p:cNvSpPr>
              <a:spLocks noChangeShapeType="1"/>
            </p:cNvSpPr>
            <p:nvPr/>
          </p:nvSpPr>
          <p:spPr bwMode="auto">
            <a:xfrm flipH="1">
              <a:off x="7515749" y="2688407"/>
              <a:ext cx="464228" cy="1779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" name="AutoShape 107"/>
            <p:cNvSpPr>
              <a:spLocks noChangeArrowheads="1"/>
            </p:cNvSpPr>
            <p:nvPr/>
          </p:nvSpPr>
          <p:spPr bwMode="auto">
            <a:xfrm>
              <a:off x="6488124" y="1091098"/>
              <a:ext cx="212712" cy="432519"/>
            </a:xfrm>
            <a:prstGeom prst="downArrow">
              <a:avLst>
                <a:gd name="adj1" fmla="val 50000"/>
                <a:gd name="adj2" fmla="val 53378"/>
              </a:avLst>
            </a:prstGeom>
            <a:solidFill>
              <a:srgbClr val="FFCC66"/>
            </a:solidFill>
            <a:ln w="2857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ko-KR" altLang="en-US" sz="1800" b="0">
                <a:latin typeface="Century Schoolbook" pitchFamily="18" charset="0"/>
                <a:ea typeface="휴먼매직체" pitchFamily="18" charset="-127"/>
              </a:endParaRPr>
            </a:p>
          </p:txBody>
        </p:sp>
        <p:sp>
          <p:nvSpPr>
            <p:cNvPr id="88" name="Rectangle 108"/>
            <p:cNvSpPr>
              <a:spLocks noChangeArrowheads="1"/>
            </p:cNvSpPr>
            <p:nvPr/>
          </p:nvSpPr>
          <p:spPr bwMode="auto">
            <a:xfrm>
              <a:off x="7263055" y="1067145"/>
              <a:ext cx="958638" cy="2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ko-KR" altLang="en-US" sz="2000" dirty="0">
                  <a:latin typeface="돋움" pitchFamily="50" charset="-127"/>
                  <a:ea typeface="돋움" pitchFamily="50" charset="-127"/>
                </a:rPr>
                <a:t>종말단추</a:t>
              </a:r>
            </a:p>
          </p:txBody>
        </p:sp>
        <p:sp>
          <p:nvSpPr>
            <p:cNvPr id="89" name="Text Box 109"/>
            <p:cNvSpPr txBox="1">
              <a:spLocks noChangeArrowheads="1"/>
            </p:cNvSpPr>
            <p:nvPr/>
          </p:nvSpPr>
          <p:spPr bwMode="auto">
            <a:xfrm>
              <a:off x="7308304" y="1713002"/>
              <a:ext cx="1593227" cy="418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2000" b="0" dirty="0">
                  <a:latin typeface="돋움" pitchFamily="50" charset="-127"/>
                  <a:ea typeface="돋움" pitchFamily="50" charset="-127"/>
                </a:rPr>
                <a:t>신경전달물질</a:t>
              </a:r>
            </a:p>
          </p:txBody>
        </p:sp>
        <p:sp>
          <p:nvSpPr>
            <p:cNvPr id="90" name="Text Box 110"/>
            <p:cNvSpPr txBox="1">
              <a:spLocks noChangeArrowheads="1"/>
            </p:cNvSpPr>
            <p:nvPr/>
          </p:nvSpPr>
          <p:spPr bwMode="auto">
            <a:xfrm>
              <a:off x="7807791" y="2457548"/>
              <a:ext cx="10937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2000" b="0" dirty="0" err="1">
                  <a:latin typeface="돋움" pitchFamily="50" charset="-127"/>
                  <a:ea typeface="돋움" pitchFamily="50" charset="-127"/>
                </a:rPr>
                <a:t>수용기</a:t>
              </a:r>
              <a:endParaRPr lang="ko-KR" altLang="en-US" sz="2000" b="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1" name="Text Box 114"/>
            <p:cNvSpPr txBox="1">
              <a:spLocks noChangeArrowheads="1"/>
            </p:cNvSpPr>
            <p:nvPr/>
          </p:nvSpPr>
          <p:spPr bwMode="auto">
            <a:xfrm>
              <a:off x="5791063" y="3313918"/>
              <a:ext cx="126333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ko-KR" altLang="en-US" sz="2000" b="0" dirty="0" err="1">
                  <a:latin typeface="돋움" pitchFamily="50" charset="-127"/>
                  <a:ea typeface="돋움" pitchFamily="50" charset="-127"/>
                </a:rPr>
                <a:t>시냅스후</a:t>
              </a:r>
              <a:r>
                <a:rPr lang="ko-KR" altLang="en-US" sz="2000" b="0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2000" b="0" dirty="0" smtClean="0">
                  <a:latin typeface="돋움" pitchFamily="50" charset="-127"/>
                  <a:ea typeface="돋움" pitchFamily="50" charset="-127"/>
                </a:rPr>
                <a:t>뉴런</a:t>
              </a:r>
              <a:endParaRPr lang="ko-KR" altLang="en-US" sz="2000" b="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2" name="Text Box 126"/>
            <p:cNvSpPr txBox="1">
              <a:spLocks noChangeArrowheads="1"/>
            </p:cNvSpPr>
            <p:nvPr/>
          </p:nvSpPr>
          <p:spPr bwMode="auto">
            <a:xfrm>
              <a:off x="4471676" y="1189647"/>
              <a:ext cx="15371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0"/>
                </a:spcBef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2000" b="0" dirty="0" smtClean="0">
                  <a:latin typeface="돋움" pitchFamily="50" charset="-127"/>
                  <a:ea typeface="돋움" pitchFamily="50" charset="-127"/>
                </a:rPr>
                <a:t>시냅스 </a:t>
              </a:r>
              <a:r>
                <a:rPr lang="ko-KR" altLang="en-US" sz="2000" b="0" dirty="0" err="1" smtClean="0">
                  <a:latin typeface="돋움" pitchFamily="50" charset="-127"/>
                  <a:ea typeface="돋움" pitchFamily="50" charset="-127"/>
                </a:rPr>
                <a:t>소낭</a:t>
              </a:r>
              <a:endParaRPr lang="en-US" altLang="ko-KR" sz="2000" b="0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17" name="Rectangle 3"/>
          <p:cNvSpPr txBox="1">
            <a:spLocks noChangeArrowheads="1"/>
          </p:cNvSpPr>
          <p:nvPr/>
        </p:nvSpPr>
        <p:spPr>
          <a:xfrm>
            <a:off x="181465" y="4149080"/>
            <a:ext cx="8999047" cy="230425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종말단추에는 </a:t>
            </a:r>
            <a:r>
              <a:rPr lang="ko-KR" altLang="en-US" sz="2800" dirty="0" smtClean="0">
                <a:solidFill>
                  <a:srgbClr val="C00000"/>
                </a:solidFill>
              </a:rPr>
              <a:t>시냅스 </a:t>
            </a:r>
            <a:r>
              <a:rPr lang="ko-KR" altLang="en-US" sz="2800" dirty="0" err="1" smtClean="0">
                <a:solidFill>
                  <a:srgbClr val="C00000"/>
                </a:solidFill>
              </a:rPr>
              <a:t>소낭</a:t>
            </a:r>
            <a:r>
              <a:rPr lang="en-US" altLang="ko-KR" sz="2800" dirty="0" smtClean="0">
                <a:solidFill>
                  <a:srgbClr val="C00000"/>
                </a:solidFill>
              </a:rPr>
              <a:t>(synaptic vesicle)</a:t>
            </a:r>
            <a:r>
              <a:rPr lang="ko-KR" altLang="en-US" sz="2800" dirty="0" smtClean="0"/>
              <a:t>이라는 조그만 주머니들이 있는데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이 녀석들이 활동전위 신호를 받으면 세포 끝 쪽으로 이동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세포 끝에서 터지면서 안에 있는 것들을 배출함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이 안에 있는 것들이 </a:t>
            </a:r>
            <a:r>
              <a:rPr lang="ko-KR" altLang="en-US" sz="2800" dirty="0" smtClean="0">
                <a:solidFill>
                  <a:srgbClr val="C00000"/>
                </a:solidFill>
              </a:rPr>
              <a:t>신경전달물질 </a:t>
            </a:r>
            <a:r>
              <a:rPr lang="en-US" altLang="ko-KR" sz="2800" dirty="0" smtClean="0">
                <a:solidFill>
                  <a:srgbClr val="C00000"/>
                </a:solidFill>
              </a:rPr>
              <a:t>(neurotransmitter)</a:t>
            </a:r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80104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2-4. </a:t>
            </a:r>
            <a:r>
              <a:rPr lang="ko-KR" altLang="en-US" b="1" dirty="0" smtClean="0">
                <a:solidFill>
                  <a:srgbClr val="002060"/>
                </a:solidFill>
              </a:rPr>
              <a:t>뉴런간의 정보전달</a:t>
            </a:r>
            <a:r>
              <a:rPr lang="en-US" altLang="ko-KR" b="1" dirty="0" smtClean="0">
                <a:solidFill>
                  <a:srgbClr val="002060"/>
                </a:solidFill>
              </a:rPr>
              <a:t>: </a:t>
            </a:r>
            <a:r>
              <a:rPr lang="ko-KR" altLang="en-US" b="1" dirty="0" smtClean="0">
                <a:solidFill>
                  <a:srgbClr val="002060"/>
                </a:solidFill>
              </a:rPr>
              <a:t>시냅스 전달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052736"/>
            <a:ext cx="8352928" cy="5472608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뉴런과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뉴런은 살짝 떨어져 </a:t>
            </a:r>
            <a:r>
              <a:rPr lang="ko-KR" altLang="en-US" sz="2800" dirty="0"/>
              <a:t>있음 → </a:t>
            </a:r>
            <a:r>
              <a:rPr lang="ko-KR" altLang="en-US" sz="2800" dirty="0" smtClean="0">
                <a:solidFill>
                  <a:srgbClr val="C00000"/>
                </a:solidFill>
              </a:rPr>
              <a:t>시냅스 간격 </a:t>
            </a:r>
            <a:r>
              <a:rPr lang="en-US" altLang="ko-KR" sz="2800" dirty="0" smtClean="0"/>
              <a:t>(synaptic gap)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방출된 신경전달물질은 이 간격을 지나서 다음 뉴런의 </a:t>
            </a:r>
            <a:r>
              <a:rPr lang="ko-KR" altLang="en-US" sz="2800" dirty="0" err="1" smtClean="0">
                <a:solidFill>
                  <a:srgbClr val="C00000"/>
                </a:solidFill>
              </a:rPr>
              <a:t>수용기</a:t>
            </a:r>
            <a:r>
              <a:rPr lang="en-US" altLang="ko-KR" sz="2800" dirty="0" smtClean="0">
                <a:solidFill>
                  <a:srgbClr val="000000"/>
                </a:solidFill>
              </a:rPr>
              <a:t>(receptor)</a:t>
            </a:r>
            <a:r>
              <a:rPr lang="ko-KR" altLang="en-US" sz="2800" dirty="0" smtClean="0"/>
              <a:t>에 잠깐 붙었다가 떨어짐 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신경전달물질이 </a:t>
            </a:r>
            <a:r>
              <a:rPr lang="ko-KR" altLang="en-US" sz="2800" dirty="0" err="1" smtClean="0"/>
              <a:t>수용기에</a:t>
            </a:r>
            <a:r>
              <a:rPr lang="ko-KR" altLang="en-US" sz="2800" dirty="0" smtClean="0"/>
              <a:t> 결합하면 이온통로의 변화가 발생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예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어떤 경우에는 </a:t>
            </a:r>
            <a:r>
              <a:rPr lang="ko-KR" altLang="en-US" sz="2800" dirty="0" err="1" smtClean="0"/>
              <a:t>감분극되는</a:t>
            </a:r>
            <a:r>
              <a:rPr lang="ko-KR" altLang="en-US" sz="2800" dirty="0" smtClean="0"/>
              <a:t> 이온통로가 열리고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어떤 경우에는 </a:t>
            </a:r>
            <a:r>
              <a:rPr lang="ko-KR" altLang="en-US" sz="2800" dirty="0" err="1" smtClean="0"/>
              <a:t>과분극</a:t>
            </a:r>
            <a:r>
              <a:rPr lang="ko-KR" altLang="en-US" sz="2800" dirty="0" smtClean="0"/>
              <a:t> 이온통로가 열림</a:t>
            </a:r>
            <a:r>
              <a:rPr lang="en-US" altLang="ko-KR" sz="2800" dirty="0" smtClean="0"/>
              <a:t>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err="1" smtClean="0"/>
              <a:t>감분극</a:t>
            </a:r>
            <a:r>
              <a:rPr lang="ko-KR" altLang="en-US" sz="2800" dirty="0" smtClean="0"/>
              <a:t> 통로가 열리고 충분한 </a:t>
            </a:r>
            <a:r>
              <a:rPr lang="en-US" altLang="ko-KR" sz="2800" dirty="0" smtClean="0"/>
              <a:t>+</a:t>
            </a:r>
            <a:r>
              <a:rPr lang="ko-KR" altLang="en-US" sz="2800" dirty="0" smtClean="0"/>
              <a:t>이온이 유입되면 다음 뉴런이 발화 → 새로운</a:t>
            </a:r>
            <a:endParaRPr lang="en-US" altLang="ko-KR" sz="2800" dirty="0" smtClean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64088" y="5517232"/>
            <a:ext cx="1584176" cy="504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9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9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19672" y="2564904"/>
            <a:ext cx="5760640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smtClean="0"/>
              <a:t>뉴런에 대한 동영상 삽입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 강의로 시청하세요</a:t>
            </a:r>
            <a:r>
              <a:rPr lang="en-US" altLang="ko-KR" sz="3600" dirty="0" smtClean="0"/>
              <a:t>)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25946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2-5. </a:t>
            </a:r>
            <a:r>
              <a:rPr lang="ko-KR" altLang="en-US" b="1" dirty="0" smtClean="0">
                <a:solidFill>
                  <a:srgbClr val="002060"/>
                </a:solidFill>
              </a:rPr>
              <a:t>신경전달물질과</a:t>
            </a:r>
            <a:r>
              <a:rPr lang="en-US" altLang="ko-KR" b="1" dirty="0" smtClean="0">
                <a:solidFill>
                  <a:srgbClr val="002060"/>
                </a:solidFill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</a:rPr>
              <a:t>약물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980728"/>
            <a:ext cx="8636124" cy="532859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신경전달물질이란 결국 화학적 구조를 가진 물질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따라서 이 구조와 유사한 물질은 자연적인 신경전달물질과 유사한 기능을 한다 </a:t>
            </a:r>
            <a:endParaRPr lang="en-US" altLang="ko-KR" sz="3200" dirty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진짜 열쇠와 유사한             로도 문이 열리는 것과 유사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어떤 약물은 신경전달물질의 작용을 강화시키고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어떤 약물은 신경전달물질의 작용을 방해한다</a:t>
            </a:r>
            <a:r>
              <a:rPr lang="en-US" altLang="ko-KR" sz="3200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27984" y="3325996"/>
            <a:ext cx="1224136" cy="638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74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24328" y="188640"/>
            <a:ext cx="144016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18864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심리학과 </a:t>
            </a:r>
            <a:r>
              <a:rPr lang="ko-KR" altLang="en-US" sz="2800" dirty="0">
                <a:solidFill>
                  <a:srgbClr val="0070C0"/>
                </a:solidFill>
              </a:rPr>
              <a:t>뇌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2. </a:t>
            </a:r>
            <a:r>
              <a:rPr lang="ko-KR" altLang="en-US" sz="2800" dirty="0">
                <a:solidFill>
                  <a:srgbClr val="0070C0"/>
                </a:solidFill>
              </a:rPr>
              <a:t>신경계의 단위</a:t>
            </a:r>
            <a:r>
              <a:rPr lang="en-US" altLang="ko-KR" sz="2800" dirty="0">
                <a:solidFill>
                  <a:srgbClr val="0070C0"/>
                </a:solidFill>
              </a:rPr>
              <a:t>: </a:t>
            </a:r>
            <a:r>
              <a:rPr lang="ko-KR" altLang="en-US" sz="2800" dirty="0">
                <a:solidFill>
                  <a:srgbClr val="0070C0"/>
                </a:solidFill>
              </a:rPr>
              <a:t>뉴런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뉴런의 </a:t>
            </a:r>
            <a:r>
              <a:rPr lang="ko-KR" altLang="en-US" sz="2400" dirty="0" smtClean="0"/>
              <a:t>구조</a:t>
            </a:r>
            <a:r>
              <a:rPr lang="en-US" altLang="ko-KR" sz="2400" dirty="0" smtClean="0"/>
              <a:t>			2</a:t>
            </a:r>
            <a:r>
              <a:rPr lang="en-US" altLang="ko-KR" sz="2400" dirty="0"/>
              <a:t>) </a:t>
            </a:r>
            <a:r>
              <a:rPr lang="ko-KR" altLang="en-US" sz="2400" dirty="0"/>
              <a:t>뉴런의 종류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뉴런 내 </a:t>
            </a:r>
            <a:r>
              <a:rPr lang="ko-KR" altLang="en-US" sz="2400" dirty="0"/>
              <a:t>정보전달</a:t>
            </a:r>
            <a:r>
              <a:rPr lang="en-US" altLang="ko-KR" sz="2400" dirty="0"/>
              <a:t>: </a:t>
            </a:r>
            <a:r>
              <a:rPr lang="ko-KR" altLang="en-US" sz="2400" dirty="0" smtClean="0"/>
              <a:t>활동전위</a:t>
            </a:r>
            <a:r>
              <a:rPr lang="en-US" altLang="ko-KR" sz="2400" dirty="0" smtClean="0"/>
              <a:t>  	4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뉴런 간 </a:t>
            </a:r>
            <a:r>
              <a:rPr lang="ko-KR" altLang="en-US" sz="2400" dirty="0"/>
              <a:t>정보전달</a:t>
            </a:r>
            <a:r>
              <a:rPr lang="en-US" altLang="ko-KR" sz="2400" dirty="0"/>
              <a:t>: </a:t>
            </a:r>
            <a:r>
              <a:rPr lang="ko-KR" altLang="en-US" sz="2400" dirty="0"/>
              <a:t>시냅스 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5</a:t>
            </a:r>
            <a:r>
              <a:rPr lang="en-US" altLang="ko-KR" sz="2400" dirty="0"/>
              <a:t>) </a:t>
            </a:r>
            <a:r>
              <a:rPr lang="ko-KR" altLang="en-US" sz="2400" dirty="0"/>
              <a:t>신경전달물질과 </a:t>
            </a:r>
            <a:r>
              <a:rPr lang="ko-KR" altLang="en-US" sz="2400" dirty="0" smtClean="0"/>
              <a:t>약물</a:t>
            </a:r>
            <a:r>
              <a:rPr lang="en-US" altLang="ko-KR" sz="2400" dirty="0" smtClean="0"/>
              <a:t>		6</a:t>
            </a:r>
            <a:r>
              <a:rPr lang="en-US" altLang="ko-KR" sz="2400" dirty="0"/>
              <a:t>) </a:t>
            </a:r>
            <a:r>
              <a:rPr lang="ko-KR" altLang="en-US" sz="2400" dirty="0"/>
              <a:t>신경전달물질의 종류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신경계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신경계의 </a:t>
            </a:r>
            <a:r>
              <a:rPr lang="ko-KR" altLang="en-US" sz="2400" dirty="0" smtClean="0"/>
              <a:t>구조</a:t>
            </a:r>
            <a:r>
              <a:rPr lang="en-US" altLang="ko-KR" sz="2400" dirty="0" smtClean="0"/>
              <a:t>			2) </a:t>
            </a:r>
            <a:r>
              <a:rPr lang="ko-KR" altLang="en-US" sz="2400" dirty="0"/>
              <a:t>말초신경계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자율신경계</a:t>
            </a:r>
            <a:r>
              <a:rPr lang="en-US" altLang="ko-KR" sz="2400" dirty="0" smtClean="0"/>
              <a:t>			4</a:t>
            </a:r>
            <a:r>
              <a:rPr lang="en-US" altLang="ko-KR" sz="2400" dirty="0"/>
              <a:t>) </a:t>
            </a:r>
            <a:r>
              <a:rPr lang="ko-KR" altLang="en-US" sz="2400" dirty="0"/>
              <a:t>중추신경계</a:t>
            </a:r>
            <a:r>
              <a:rPr lang="en-US" altLang="ko-KR" sz="2400" dirty="0"/>
              <a:t>: </a:t>
            </a:r>
            <a:r>
              <a:rPr lang="ko-KR" altLang="en-US" sz="2400" dirty="0"/>
              <a:t>척수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5. </a:t>
            </a:r>
            <a:r>
              <a:rPr lang="ko-KR" altLang="en-US" sz="2800" dirty="0">
                <a:solidFill>
                  <a:srgbClr val="0070C0"/>
                </a:solidFill>
              </a:rPr>
              <a:t>뇌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뇌간</a:t>
            </a:r>
            <a:r>
              <a:rPr lang="en-US" altLang="ko-KR" sz="2400" dirty="0" smtClean="0"/>
              <a:t>, </a:t>
            </a:r>
            <a:r>
              <a:rPr lang="ko-KR" altLang="en-US" sz="2400" dirty="0"/>
              <a:t>소뇌</a:t>
            </a:r>
            <a:r>
              <a:rPr lang="en-US" altLang="ko-KR" sz="2400" dirty="0"/>
              <a:t>, </a:t>
            </a:r>
            <a:r>
              <a:rPr lang="ko-KR" altLang="en-US" sz="2400" dirty="0" smtClean="0"/>
              <a:t>시상</a:t>
            </a:r>
            <a:r>
              <a:rPr lang="en-US" altLang="ko-KR" sz="2400" dirty="0" smtClean="0"/>
              <a:t>   	2</a:t>
            </a:r>
            <a:r>
              <a:rPr lang="en-US" altLang="ko-KR" sz="2400" dirty="0"/>
              <a:t>) </a:t>
            </a:r>
            <a:r>
              <a:rPr lang="ko-KR" altLang="en-US" sz="2400" dirty="0" err="1" smtClean="0"/>
              <a:t>변연계</a:t>
            </a:r>
            <a:r>
              <a:rPr lang="en-US" altLang="ko-KR" sz="2400" dirty="0" smtClean="0"/>
              <a:t>		3) </a:t>
            </a:r>
            <a:r>
              <a:rPr lang="ko-KR" altLang="en-US" sz="2400" dirty="0"/>
              <a:t>대뇌피질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6. </a:t>
            </a:r>
            <a:r>
              <a:rPr lang="ko-KR" altLang="en-US" sz="2800" dirty="0">
                <a:solidFill>
                  <a:srgbClr val="0070C0"/>
                </a:solidFill>
              </a:rPr>
              <a:t>좌뇌와 우뇌 </a:t>
            </a:r>
            <a:r>
              <a:rPr lang="en-US" altLang="ko-KR" sz="2800" dirty="0">
                <a:solidFill>
                  <a:srgbClr val="0070C0"/>
                </a:solidFill>
              </a:rPr>
              <a:t>– </a:t>
            </a:r>
            <a:r>
              <a:rPr lang="ko-KR" altLang="en-US" sz="2800" dirty="0">
                <a:solidFill>
                  <a:srgbClr val="0070C0"/>
                </a:solidFill>
              </a:rPr>
              <a:t>뇌의 국재화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분할 뇌 </a:t>
            </a:r>
            <a:r>
              <a:rPr lang="ko-KR" altLang="en-US" sz="2400" dirty="0" smtClean="0"/>
              <a:t>실험</a:t>
            </a:r>
            <a:r>
              <a:rPr lang="en-US" altLang="ko-KR" sz="2400" dirty="0" smtClean="0"/>
              <a:t>	</a:t>
            </a:r>
          </a:p>
          <a:p>
            <a:pPr marL="624078" indent="-51435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2</a:t>
            </a:r>
            <a:r>
              <a:rPr lang="en-US" altLang="ko-KR" sz="2400" dirty="0"/>
              <a:t>) </a:t>
            </a:r>
            <a:r>
              <a:rPr lang="ko-KR" altLang="en-US" sz="2400" dirty="0"/>
              <a:t>좌뇌와 합리화 능력</a:t>
            </a:r>
            <a:r>
              <a:rPr lang="en-US" altLang="ko-KR" sz="2400" dirty="0"/>
              <a:t>: </a:t>
            </a:r>
            <a:r>
              <a:rPr lang="ko-KR" altLang="en-US" sz="2400" dirty="0"/>
              <a:t>해석자로써의 좌뇌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/>
              <a:t>뇌의 국재화와 그 해석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100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28283"/>
            <a:ext cx="5092675" cy="601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2-5. </a:t>
            </a:r>
            <a:r>
              <a:rPr lang="ko-KR" altLang="en-US" b="1" dirty="0" smtClean="0">
                <a:solidFill>
                  <a:srgbClr val="002060"/>
                </a:solidFill>
              </a:rPr>
              <a:t>신경전달물질과</a:t>
            </a:r>
            <a:r>
              <a:rPr lang="en-US" altLang="ko-KR" b="1" dirty="0" smtClean="0">
                <a:solidFill>
                  <a:srgbClr val="002060"/>
                </a:solidFill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</a:rPr>
              <a:t>약물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19" y="908720"/>
            <a:ext cx="3672409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>
                <a:solidFill>
                  <a:srgbClr val="C00000"/>
                </a:solidFill>
              </a:rPr>
              <a:t>작용약물 </a:t>
            </a:r>
            <a:r>
              <a:rPr lang="en-US" altLang="ko-KR" sz="3200" dirty="0" smtClean="0">
                <a:solidFill>
                  <a:srgbClr val="C00000"/>
                </a:solidFill>
              </a:rPr>
              <a:t>(agonist)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신경전달물질의 분비를 촉진하거나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아예 자신이 신경전달물질인 것처럼 </a:t>
            </a:r>
            <a:r>
              <a:rPr lang="ko-KR" altLang="en-US" sz="3200" dirty="0" err="1" smtClean="0"/>
              <a:t>수용기를</a:t>
            </a:r>
            <a:r>
              <a:rPr lang="ko-KR" altLang="en-US" sz="3200" dirty="0" smtClean="0"/>
              <a:t> 자극하는 물질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예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모르핀</a:t>
            </a:r>
            <a:r>
              <a:rPr lang="en-US" altLang="ko-KR" sz="3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325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2-5. </a:t>
            </a:r>
            <a:r>
              <a:rPr lang="ko-KR" altLang="en-US" b="1" dirty="0" smtClean="0">
                <a:solidFill>
                  <a:srgbClr val="002060"/>
                </a:solidFill>
              </a:rPr>
              <a:t>신경전달물질과</a:t>
            </a:r>
            <a:r>
              <a:rPr lang="en-US" altLang="ko-KR" b="1" dirty="0" smtClean="0">
                <a:solidFill>
                  <a:srgbClr val="002060"/>
                </a:solidFill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</a:rPr>
              <a:t>약물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908720"/>
            <a:ext cx="3600402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>
                <a:solidFill>
                  <a:srgbClr val="C00000"/>
                </a:solidFill>
              </a:rPr>
              <a:t>길항약물 </a:t>
            </a:r>
            <a:r>
              <a:rPr lang="en-US" altLang="ko-KR" sz="3200" dirty="0" smtClean="0">
                <a:solidFill>
                  <a:srgbClr val="C00000"/>
                </a:solidFill>
              </a:rPr>
              <a:t>(antagonist)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신경전달물질의 분비를           하거나</a:t>
            </a:r>
            <a:r>
              <a:rPr lang="en-US" altLang="ko-KR" sz="3200" dirty="0" smtClean="0"/>
              <a:t>, </a:t>
            </a:r>
            <a:r>
              <a:rPr lang="ko-KR" altLang="en-US" sz="3200" dirty="0" err="1" smtClean="0"/>
              <a:t>수용기를</a:t>
            </a:r>
            <a:r>
              <a:rPr lang="ko-KR" altLang="en-US" sz="3200" dirty="0" smtClean="0"/>
              <a:t> 막아버림으로써 신경전달을 방해하는 물질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예</a:t>
            </a:r>
            <a:r>
              <a:rPr lang="en-US" altLang="ko-KR" sz="3200" dirty="0" smtClean="0"/>
              <a:t>: </a:t>
            </a:r>
            <a:r>
              <a:rPr lang="ko-KR" altLang="en-US" sz="3200" dirty="0" err="1" smtClean="0"/>
              <a:t>큐라레</a:t>
            </a:r>
            <a:r>
              <a:rPr lang="en-US" altLang="ko-KR" sz="3200" dirty="0" smtClean="0"/>
              <a:t>)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1" y="769623"/>
            <a:ext cx="5112568" cy="583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123728" y="2636912"/>
            <a:ext cx="1080120" cy="49404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2-6. </a:t>
            </a:r>
            <a:r>
              <a:rPr lang="ko-KR" altLang="en-US" b="1" dirty="0" smtClean="0">
                <a:solidFill>
                  <a:srgbClr val="002060"/>
                </a:solidFill>
              </a:rPr>
              <a:t>신경전달물질의 종류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6297268" cy="5400600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 err="1" smtClean="0">
                <a:solidFill>
                  <a:srgbClr val="C00000"/>
                </a:solidFill>
              </a:rPr>
              <a:t>아세틸콜린</a:t>
            </a:r>
            <a:r>
              <a:rPr lang="ko-KR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ko-KR" sz="3200" dirty="0" smtClean="0">
                <a:solidFill>
                  <a:srgbClr val="C00000"/>
                </a:solidFill>
              </a:rPr>
              <a:t>(</a:t>
            </a:r>
            <a:r>
              <a:rPr lang="en-US" altLang="ko-KR" sz="3200" dirty="0" err="1" smtClean="0">
                <a:solidFill>
                  <a:srgbClr val="C00000"/>
                </a:solidFill>
              </a:rPr>
              <a:t>ACh</a:t>
            </a:r>
            <a:r>
              <a:rPr lang="en-US" altLang="ko-KR" sz="3200" dirty="0" smtClean="0">
                <a:solidFill>
                  <a:srgbClr val="C00000"/>
                </a:solidFill>
              </a:rPr>
              <a:t>; acetylcholine)</a:t>
            </a:r>
          </a:p>
          <a:p>
            <a:pPr marL="807720" lvl="1" indent="-533400">
              <a:lnSpc>
                <a:spcPct val="110000"/>
              </a:lnSpc>
              <a:buClrTx/>
              <a:buFont typeface="+mj-lt"/>
              <a:buAutoNum type="arabicPeriod"/>
            </a:pPr>
            <a:r>
              <a:rPr lang="ko-KR" altLang="en-US" sz="2800" dirty="0">
                <a:solidFill>
                  <a:srgbClr val="2D32EF"/>
                </a:solidFill>
              </a:rPr>
              <a:t>골격근 </a:t>
            </a:r>
            <a:r>
              <a:rPr lang="ko-KR" altLang="en-US" sz="2800" dirty="0" smtClean="0">
                <a:solidFill>
                  <a:srgbClr val="2D32EF"/>
                </a:solidFill>
              </a:rPr>
              <a:t>수축과</a:t>
            </a:r>
            <a:r>
              <a:rPr lang="en-US" altLang="ko-KR" sz="2800" dirty="0" smtClean="0">
                <a:solidFill>
                  <a:srgbClr val="2D32EF"/>
                </a:solidFill>
              </a:rPr>
              <a:t> </a:t>
            </a:r>
            <a:r>
              <a:rPr lang="ko-KR" altLang="en-US" sz="2800" dirty="0" smtClean="0">
                <a:solidFill>
                  <a:srgbClr val="2D32EF"/>
                </a:solidFill>
              </a:rPr>
              <a:t>관련 </a:t>
            </a:r>
            <a:endParaRPr lang="en-US" altLang="ko-KR" sz="2800" dirty="0" smtClean="0">
              <a:solidFill>
                <a:srgbClr val="2D32EF"/>
              </a:solidFill>
            </a:endParaRPr>
          </a:p>
          <a:p>
            <a:pPr marL="1082040" lvl="2" indent="-533400">
              <a:lnSpc>
                <a:spcPct val="110000"/>
              </a:lnSpc>
            </a:pPr>
            <a:r>
              <a:rPr lang="en-US" altLang="ko-KR" sz="2600" dirty="0" err="1" smtClean="0"/>
              <a:t>ACh</a:t>
            </a:r>
            <a:r>
              <a:rPr lang="ko-KR" altLang="en-US" sz="2600" dirty="0" smtClean="0"/>
              <a:t>이 억제되면 근육이 마비되고 움직이지 못함</a:t>
            </a:r>
            <a:endParaRPr lang="en-US" altLang="ko-KR" sz="2600" dirty="0" smtClean="0"/>
          </a:p>
          <a:p>
            <a:pPr marL="1082040" lvl="2" indent="-533400">
              <a:lnSpc>
                <a:spcPct val="110000"/>
              </a:lnSpc>
            </a:pPr>
            <a:r>
              <a:rPr lang="ko-KR" altLang="en-US" sz="2600" dirty="0" err="1" smtClean="0"/>
              <a:t>보툴리누스</a:t>
            </a:r>
            <a:r>
              <a:rPr lang="ko-KR" altLang="en-US" sz="2600" dirty="0" smtClean="0"/>
              <a:t> 식중독</a:t>
            </a:r>
            <a:r>
              <a:rPr lang="en-US" altLang="ko-KR" sz="2600" dirty="0" smtClean="0"/>
              <a:t>: </a:t>
            </a:r>
            <a:r>
              <a:rPr lang="ko-KR" altLang="en-US" sz="2600" dirty="0" err="1" smtClean="0"/>
              <a:t>보툴리누스</a:t>
            </a:r>
            <a:r>
              <a:rPr lang="ko-KR" altLang="en-US" sz="2600" dirty="0" smtClean="0"/>
              <a:t> 균에 의해 생성되는 단백질이 </a:t>
            </a:r>
            <a:r>
              <a:rPr lang="en-US" altLang="ko-KR" sz="2600" dirty="0" err="1" smtClean="0"/>
              <a:t>ACh</a:t>
            </a:r>
            <a:r>
              <a:rPr lang="ko-KR" altLang="en-US" sz="2600" dirty="0" smtClean="0"/>
              <a:t>방출 억제 → 근육마비로 사망할 수도</a:t>
            </a:r>
            <a:endParaRPr lang="en-US" altLang="ko-KR" sz="2600" dirty="0" smtClean="0"/>
          </a:p>
          <a:p>
            <a:pPr marL="1082040" lvl="2" indent="-533400">
              <a:lnSpc>
                <a:spcPct val="110000"/>
              </a:lnSpc>
            </a:pPr>
            <a:r>
              <a:rPr lang="ko-KR" altLang="en-US" sz="2600" dirty="0" smtClean="0"/>
              <a:t>이 </a:t>
            </a:r>
            <a:r>
              <a:rPr lang="ko-KR" altLang="en-US" sz="2600" dirty="0" err="1" smtClean="0"/>
              <a:t>보툴리누스</a:t>
            </a:r>
            <a:r>
              <a:rPr lang="ko-KR" altLang="en-US" sz="2600" dirty="0" smtClean="0"/>
              <a:t> 단백질을 국소부위에 시술하여 주름살을 생성하는 근육을 마비시키는 기법</a:t>
            </a:r>
            <a:endParaRPr lang="en-US" altLang="ko-KR" sz="2600" dirty="0" smtClean="0"/>
          </a:p>
          <a:p>
            <a:pPr marL="533400" indent="-533400">
              <a:lnSpc>
                <a:spcPct val="110000"/>
              </a:lnSpc>
            </a:pP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80" y="980728"/>
            <a:ext cx="2375311" cy="2970156"/>
          </a:xfrm>
          <a:prstGeom prst="rect">
            <a:avLst/>
          </a:prstGeom>
          <a:ln>
            <a:noFill/>
          </a:ln>
        </p:spPr>
      </p:pic>
      <p:grpSp>
        <p:nvGrpSpPr>
          <p:cNvPr id="5" name="그룹 4"/>
          <p:cNvGrpSpPr/>
          <p:nvPr/>
        </p:nvGrpSpPr>
        <p:grpSpPr>
          <a:xfrm>
            <a:off x="4427984" y="4077072"/>
            <a:ext cx="4454439" cy="2304256"/>
            <a:chOff x="4427984" y="4077072"/>
            <a:chExt cx="4454439" cy="23042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780" y="4077072"/>
              <a:ext cx="2405643" cy="23042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4427984" y="5704681"/>
              <a:ext cx="1728192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dirty="0"/>
                <a:t>→ </a:t>
              </a:r>
              <a:r>
                <a:rPr lang="ko-KR" altLang="en-US" sz="2600" dirty="0" err="1"/>
                <a:t>보톡스</a:t>
              </a:r>
              <a:endParaRPr lang="ko-KR" altLang="en-US" sz="2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17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2-6. </a:t>
            </a:r>
            <a:r>
              <a:rPr lang="ko-KR" altLang="en-US" b="1" dirty="0" smtClean="0">
                <a:solidFill>
                  <a:srgbClr val="002060"/>
                </a:solidFill>
              </a:rPr>
              <a:t>신경전달물질의 종류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5832648" cy="5949280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 err="1" smtClean="0">
                <a:solidFill>
                  <a:srgbClr val="C00000"/>
                </a:solidFill>
              </a:rPr>
              <a:t>아세틸콜린</a:t>
            </a:r>
            <a:r>
              <a:rPr lang="ko-KR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ko-KR" sz="3200" dirty="0" smtClean="0">
                <a:solidFill>
                  <a:srgbClr val="C00000"/>
                </a:solidFill>
              </a:rPr>
              <a:t>(</a:t>
            </a:r>
            <a:r>
              <a:rPr lang="en-US" altLang="ko-KR" sz="3200" dirty="0" err="1" smtClean="0">
                <a:solidFill>
                  <a:srgbClr val="C00000"/>
                </a:solidFill>
              </a:rPr>
              <a:t>ACh</a:t>
            </a:r>
            <a:r>
              <a:rPr lang="en-US" altLang="ko-KR" sz="3200" dirty="0" smtClean="0">
                <a:solidFill>
                  <a:srgbClr val="C00000"/>
                </a:solidFill>
              </a:rPr>
              <a:t>; acetylcholine)</a:t>
            </a:r>
          </a:p>
          <a:p>
            <a:pPr marL="807720" lvl="1" indent="-533400">
              <a:lnSpc>
                <a:spcPct val="110000"/>
              </a:lnSpc>
              <a:buClrTx/>
              <a:buFont typeface="+mj-lt"/>
              <a:buAutoNum type="arabicPeriod" startAt="2"/>
            </a:pPr>
            <a:r>
              <a:rPr lang="en-US" altLang="ko-KR" sz="2800" dirty="0" smtClean="0">
                <a:solidFill>
                  <a:srgbClr val="2D32EF"/>
                </a:solidFill>
              </a:rPr>
              <a:t>           , </a:t>
            </a:r>
            <a:r>
              <a:rPr lang="ko-KR" altLang="en-US" sz="2800" dirty="0">
                <a:solidFill>
                  <a:srgbClr val="2D32EF"/>
                </a:solidFill>
              </a:rPr>
              <a:t>기억</a:t>
            </a:r>
            <a:r>
              <a:rPr lang="en-US" altLang="ko-KR" sz="2800" dirty="0">
                <a:solidFill>
                  <a:srgbClr val="2D32EF"/>
                </a:solidFill>
              </a:rPr>
              <a:t>, </a:t>
            </a:r>
            <a:r>
              <a:rPr lang="ko-KR" altLang="en-US" sz="2800" dirty="0" smtClean="0">
                <a:solidFill>
                  <a:srgbClr val="2D32EF"/>
                </a:solidFill>
              </a:rPr>
              <a:t>각성 등 복잡한 뇌 기능과 관련</a:t>
            </a:r>
            <a:endParaRPr lang="en-US" altLang="ko-KR" sz="2800" dirty="0" smtClean="0">
              <a:solidFill>
                <a:srgbClr val="2D32EF"/>
              </a:solidFill>
            </a:endParaRPr>
          </a:p>
          <a:p>
            <a:pPr marL="1082040" lvl="2" indent="-533400">
              <a:lnSpc>
                <a:spcPct val="110000"/>
              </a:lnSpc>
            </a:pPr>
            <a:r>
              <a:rPr lang="en-US" altLang="ko-KR" sz="2600" dirty="0" err="1" smtClean="0"/>
              <a:t>ACh</a:t>
            </a:r>
            <a:r>
              <a:rPr lang="ko-KR" altLang="en-US" sz="2600" dirty="0" smtClean="0"/>
              <a:t>을 억제하는 약을 투입하면 일시적 기억상실 유발 </a:t>
            </a:r>
            <a:endParaRPr lang="ko-KR" altLang="en-US" sz="2600" dirty="0"/>
          </a:p>
          <a:p>
            <a:pPr marL="1082040" lvl="2" indent="-533400">
              <a:lnSpc>
                <a:spcPct val="110000"/>
              </a:lnSpc>
            </a:pPr>
            <a:r>
              <a:rPr lang="ko-KR" altLang="en-US" sz="2600" dirty="0" smtClean="0"/>
              <a:t>기억력 감퇴가 두드러진 특징 중 하나인 </a:t>
            </a:r>
            <a:r>
              <a:rPr lang="ko-KR" altLang="en-US" sz="2600" dirty="0" err="1" smtClean="0"/>
              <a:t>알츠하이머</a:t>
            </a:r>
            <a:r>
              <a:rPr lang="ko-KR" altLang="en-US" sz="2600" dirty="0" smtClean="0"/>
              <a:t> 병은 </a:t>
            </a:r>
            <a:r>
              <a:rPr lang="en-US" altLang="ko-KR" sz="2600" dirty="0" err="1" smtClean="0"/>
              <a:t>ACh</a:t>
            </a:r>
            <a:r>
              <a:rPr lang="ko-KR" altLang="en-US" sz="2600" dirty="0" smtClean="0"/>
              <a:t>부족과 관련이 있는 것으로 알려져 있음</a:t>
            </a:r>
            <a:r>
              <a:rPr lang="en-US" altLang="ko-KR" sz="2600" dirty="0" smtClean="0"/>
              <a:t>. (</a:t>
            </a:r>
            <a:r>
              <a:rPr lang="ko-KR" altLang="en-US" sz="2600" dirty="0" smtClean="0"/>
              <a:t>하지만 </a:t>
            </a:r>
            <a:r>
              <a:rPr lang="en-US" altLang="ko-KR" sz="2600" dirty="0" err="1" smtClean="0"/>
              <a:t>ACh</a:t>
            </a:r>
            <a:r>
              <a:rPr lang="ko-KR" altLang="en-US" sz="2600" dirty="0" smtClean="0"/>
              <a:t>수준을 높여준다고 </a:t>
            </a:r>
            <a:r>
              <a:rPr lang="ko-KR" altLang="en-US" sz="2600" dirty="0" err="1" smtClean="0"/>
              <a:t>알츠하이머</a:t>
            </a:r>
            <a:r>
              <a:rPr lang="ko-KR" altLang="en-US" sz="2600" dirty="0" smtClean="0"/>
              <a:t> 병이 무조건 호전되지는 않음</a:t>
            </a:r>
            <a:r>
              <a:rPr lang="en-US" altLang="ko-KR" sz="2600" dirty="0" smtClean="0"/>
              <a:t>)</a:t>
            </a:r>
            <a:endParaRPr lang="ko-KR" altLang="en-US" sz="2600" dirty="0"/>
          </a:p>
          <a:p>
            <a:pPr marL="533400" indent="-533400">
              <a:lnSpc>
                <a:spcPct val="110000"/>
              </a:lnSpc>
            </a:pP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24" y="288969"/>
            <a:ext cx="2554231" cy="4039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226" y="4434408"/>
            <a:ext cx="2554230" cy="22349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99592" y="1963193"/>
            <a:ext cx="1080120" cy="45769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59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2-6. </a:t>
            </a:r>
            <a:r>
              <a:rPr lang="ko-KR" altLang="en-US" b="1" dirty="0" smtClean="0">
                <a:solidFill>
                  <a:srgbClr val="002060"/>
                </a:solidFill>
              </a:rPr>
              <a:t>신경전달물질의 종류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5544616" cy="3384376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2800" dirty="0" err="1" smtClean="0">
                <a:solidFill>
                  <a:srgbClr val="C00000"/>
                </a:solidFill>
              </a:rPr>
              <a:t>노르에피네플린</a:t>
            </a:r>
            <a:r>
              <a:rPr lang="ko-KR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ko-KR" sz="2800" dirty="0" smtClean="0">
                <a:solidFill>
                  <a:srgbClr val="C00000"/>
                </a:solidFill>
              </a:rPr>
              <a:t>(Norepinephrine)</a:t>
            </a:r>
          </a:p>
          <a:p>
            <a:pPr marL="1005840" lvl="2" indent="-457200">
              <a:lnSpc>
                <a:spcPct val="110000"/>
              </a:lnSpc>
            </a:pPr>
            <a:r>
              <a:rPr lang="ko-KR" altLang="en-US" sz="2600" dirty="0"/>
              <a:t>주의 및 각성과 관련</a:t>
            </a:r>
          </a:p>
          <a:p>
            <a:pPr marL="1005840" lvl="2" indent="-457200">
              <a:lnSpc>
                <a:spcPct val="110000"/>
              </a:lnSpc>
            </a:pPr>
            <a:r>
              <a:rPr lang="ko-KR" altLang="en-US" sz="2600" dirty="0"/>
              <a:t>특히 위협상황에 보다 잘 대처할 수 있도록 준비를 시킴</a:t>
            </a:r>
          </a:p>
          <a:p>
            <a:pPr marL="1005840" lvl="2" indent="-457200">
              <a:lnSpc>
                <a:spcPct val="110000"/>
              </a:lnSpc>
            </a:pPr>
            <a:r>
              <a:rPr lang="ko-KR" altLang="en-US" sz="2600" dirty="0"/>
              <a:t>분비가 감소되면 우울증과 관련이 있다고 </a:t>
            </a:r>
            <a:r>
              <a:rPr lang="ko-KR" altLang="en-US" sz="2600" dirty="0" smtClean="0"/>
              <a:t>알려짐</a:t>
            </a:r>
            <a:endParaRPr lang="en-US" altLang="ko-KR" sz="2600" dirty="0" smtClean="0"/>
          </a:p>
          <a:p>
            <a:pPr marL="1082040" lvl="2" indent="-533400">
              <a:lnSpc>
                <a:spcPct val="110000"/>
              </a:lnSpc>
            </a:pPr>
            <a:endParaRPr lang="en-US" altLang="ko-KR" sz="2600" dirty="0" smtClean="0"/>
          </a:p>
          <a:p>
            <a:pPr marL="533400" indent="-533400">
              <a:lnSpc>
                <a:spcPct val="110000"/>
              </a:lnSpc>
            </a:pP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173347"/>
            <a:ext cx="3323579" cy="2952328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47265" y="4131030"/>
            <a:ext cx="8378452" cy="194421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err="1" smtClean="0">
                <a:solidFill>
                  <a:srgbClr val="C00000"/>
                </a:solidFill>
              </a:rPr>
              <a:t>세로토닌</a:t>
            </a:r>
            <a:r>
              <a:rPr lang="ko-KR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ko-KR" sz="2800" dirty="0" smtClean="0">
                <a:solidFill>
                  <a:srgbClr val="C00000"/>
                </a:solidFill>
              </a:rPr>
              <a:t>(Serotonin)</a:t>
            </a:r>
          </a:p>
          <a:p>
            <a:pPr marL="1082040" lvl="2" indent="-533400">
              <a:lnSpc>
                <a:spcPct val="110000"/>
              </a:lnSpc>
            </a:pPr>
            <a:r>
              <a:rPr lang="ko-KR" altLang="en-US" sz="2600" dirty="0" smtClean="0"/>
              <a:t>수면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꿈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 각성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특히 정서 조절과 큰 관련성</a:t>
            </a:r>
          </a:p>
          <a:p>
            <a:pPr marL="1082040" lvl="2" indent="-533400">
              <a:lnSpc>
                <a:spcPct val="110000"/>
              </a:lnSpc>
            </a:pPr>
            <a:r>
              <a:rPr lang="ko-KR" altLang="en-US" sz="2600" dirty="0" smtClean="0"/>
              <a:t>분비가 감소하면               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불안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공격행동과 관련</a:t>
            </a:r>
          </a:p>
          <a:p>
            <a:pPr marL="1082040" lvl="2" indent="-533400">
              <a:lnSpc>
                <a:spcPct val="110000"/>
              </a:lnSpc>
            </a:pPr>
            <a:r>
              <a:rPr lang="ko-KR" altLang="en-US" sz="2600" dirty="0" smtClean="0"/>
              <a:t>많은 우울증 치료제</a:t>
            </a:r>
            <a:r>
              <a:rPr lang="en-US" altLang="ko-KR" sz="2600" dirty="0" smtClean="0"/>
              <a:t>(e.g. Prozac)</a:t>
            </a:r>
            <a:r>
              <a:rPr lang="ko-KR" altLang="en-US" sz="2600" dirty="0" smtClean="0"/>
              <a:t>가 </a:t>
            </a:r>
            <a:r>
              <a:rPr lang="ko-KR" altLang="en-US" sz="2600" dirty="0" err="1" smtClean="0"/>
              <a:t>세로토닌</a:t>
            </a:r>
            <a:r>
              <a:rPr lang="ko-KR" altLang="en-US" sz="2600" dirty="0" smtClean="0"/>
              <a:t> 수준을 높이는 것과 관련이 있음</a:t>
            </a:r>
            <a:r>
              <a:rPr lang="en-US" altLang="ko-KR" sz="2600" dirty="0" smtClean="0"/>
              <a:t>.</a:t>
            </a:r>
          </a:p>
          <a:p>
            <a:pPr marL="1082040" lvl="2" indent="-533400">
              <a:lnSpc>
                <a:spcPct val="110000"/>
              </a:lnSpc>
            </a:pPr>
            <a:endParaRPr lang="en-US" altLang="ko-KR" sz="2600" dirty="0" smtClean="0"/>
          </a:p>
          <a:p>
            <a:pPr marL="533400" indent="-533400">
              <a:lnSpc>
                <a:spcPct val="110000"/>
              </a:lnSpc>
            </a:pPr>
            <a:endParaRPr lang="ko-KR" altLang="en-US" sz="3200" dirty="0"/>
          </a:p>
        </p:txBody>
      </p:sp>
      <p:sp>
        <p:nvSpPr>
          <p:cNvPr id="10" name="직사각형 9"/>
          <p:cNvSpPr/>
          <p:nvPr/>
        </p:nvSpPr>
        <p:spPr>
          <a:xfrm>
            <a:off x="3851920" y="5175146"/>
            <a:ext cx="1080120" cy="48610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1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2-6. </a:t>
            </a:r>
            <a:r>
              <a:rPr lang="ko-KR" altLang="en-US" b="1" dirty="0" smtClean="0">
                <a:solidFill>
                  <a:srgbClr val="002060"/>
                </a:solidFill>
              </a:rPr>
              <a:t>신경전달물질의 종류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908720"/>
            <a:ext cx="8712968" cy="5472608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 err="1" smtClean="0">
                <a:solidFill>
                  <a:srgbClr val="C00000"/>
                </a:solidFill>
              </a:rPr>
              <a:t>도파민</a:t>
            </a:r>
            <a:r>
              <a:rPr lang="ko-KR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ko-KR" sz="3200" dirty="0" smtClean="0">
                <a:solidFill>
                  <a:srgbClr val="C00000"/>
                </a:solidFill>
              </a:rPr>
              <a:t>(Dopamine)</a:t>
            </a:r>
          </a:p>
          <a:p>
            <a:pPr marL="1062990" lvl="2" indent="-514350">
              <a:lnSpc>
                <a:spcPct val="110000"/>
              </a:lnSpc>
              <a:buClr>
                <a:srgbClr val="2D32EF"/>
              </a:buClr>
              <a:buFont typeface="+mj-lt"/>
              <a:buAutoNum type="arabicPeriod"/>
            </a:pPr>
            <a:r>
              <a:rPr lang="ko-KR" altLang="en-US" sz="2800" dirty="0" smtClean="0">
                <a:solidFill>
                  <a:srgbClr val="2D32EF"/>
                </a:solidFill>
              </a:rPr>
              <a:t>동기 및 쾌감과 관련</a:t>
            </a:r>
            <a:endParaRPr lang="en-US" altLang="ko-KR" sz="2800" dirty="0" smtClean="0">
              <a:solidFill>
                <a:srgbClr val="2D32EF"/>
              </a:solidFill>
            </a:endParaRPr>
          </a:p>
          <a:p>
            <a:pPr marL="1280160" lvl="3" indent="-457200">
              <a:lnSpc>
                <a:spcPct val="110000"/>
              </a:lnSpc>
            </a:pPr>
            <a:r>
              <a:rPr lang="ko-KR" altLang="en-US" sz="2400" dirty="0" smtClean="0"/>
              <a:t>우리가 배고프면 밥 먹고</a:t>
            </a:r>
            <a:r>
              <a:rPr lang="en-US" altLang="ko-KR" sz="2400" dirty="0" smtClean="0"/>
              <a:t>, </a:t>
            </a:r>
          </a:p>
          <a:p>
            <a:pPr marL="822960" lvl="3" indent="0">
              <a:lnSpc>
                <a:spcPct val="110000"/>
              </a:lnSpc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  </a:t>
            </a:r>
            <a:r>
              <a:rPr lang="ko-KR" altLang="en-US" sz="2400" dirty="0" smtClean="0"/>
              <a:t>목마르면 물을 찾고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성욕</a:t>
            </a:r>
            <a:endParaRPr lang="en-US" altLang="ko-KR" sz="2400" dirty="0" smtClean="0"/>
          </a:p>
          <a:p>
            <a:pPr marL="822960" lvl="3" indent="0">
              <a:lnSpc>
                <a:spcPct val="110000"/>
              </a:lnSpc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  </a:t>
            </a:r>
            <a:r>
              <a:rPr lang="ko-KR" altLang="en-US" sz="2400" dirty="0" smtClean="0"/>
              <a:t>이 생기면 이성을 찾는 </a:t>
            </a:r>
            <a:endParaRPr lang="en-US" altLang="ko-KR" sz="2400" dirty="0" smtClean="0"/>
          </a:p>
          <a:p>
            <a:pPr marL="822960" lvl="3" indent="0">
              <a:lnSpc>
                <a:spcPct val="110000"/>
              </a:lnSpc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  </a:t>
            </a:r>
            <a:r>
              <a:rPr lang="ko-KR" altLang="en-US" sz="2400" dirty="0" smtClean="0"/>
              <a:t>행동의 기저에 이 물질이 </a:t>
            </a:r>
            <a:endParaRPr lang="en-US" altLang="ko-KR" sz="2400" dirty="0" smtClean="0"/>
          </a:p>
          <a:p>
            <a:pPr marL="822960" lvl="3" indent="0">
              <a:lnSpc>
                <a:spcPct val="110000"/>
              </a:lnSpc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  </a:t>
            </a:r>
            <a:r>
              <a:rPr lang="ko-KR" altLang="en-US" sz="2400" dirty="0" smtClean="0"/>
              <a:t>있다고 알려짐 </a:t>
            </a:r>
            <a:endParaRPr lang="en-US" altLang="ko-KR" sz="2400" dirty="0" smtClean="0"/>
          </a:p>
          <a:p>
            <a:pPr marL="1280160" lvl="3" indent="-457200">
              <a:lnSpc>
                <a:spcPct val="110000"/>
              </a:lnSpc>
            </a:pPr>
            <a:r>
              <a:rPr lang="ko-KR" altLang="en-US" sz="2400" dirty="0" smtClean="0"/>
              <a:t>         행동과 관련이 되어 있다고 알려짐</a:t>
            </a:r>
            <a:endParaRPr lang="en-US" altLang="ko-KR" sz="2400" dirty="0" smtClean="0"/>
          </a:p>
          <a:p>
            <a:pPr marL="1062990" lvl="2" indent="-514350">
              <a:lnSpc>
                <a:spcPct val="110000"/>
              </a:lnSpc>
              <a:buClr>
                <a:srgbClr val="2D32EF"/>
              </a:buClr>
              <a:buFont typeface="+mj-lt"/>
              <a:buAutoNum type="arabicPeriod" startAt="2"/>
            </a:pPr>
            <a:r>
              <a:rPr lang="ko-KR" altLang="en-US" sz="2800" dirty="0" smtClean="0">
                <a:solidFill>
                  <a:srgbClr val="2D32EF"/>
                </a:solidFill>
              </a:rPr>
              <a:t>운동조절과 관련</a:t>
            </a:r>
            <a:endParaRPr lang="en-US" altLang="ko-KR" sz="2800" dirty="0" smtClean="0">
              <a:solidFill>
                <a:srgbClr val="2D32EF"/>
              </a:solidFill>
            </a:endParaRPr>
          </a:p>
          <a:p>
            <a:pPr marL="1280160" lvl="3" indent="-457200">
              <a:lnSpc>
                <a:spcPct val="110000"/>
              </a:lnSpc>
            </a:pPr>
            <a:r>
              <a:rPr lang="ko-KR" altLang="en-US" sz="2400" dirty="0" err="1" smtClean="0"/>
              <a:t>도파민</a:t>
            </a:r>
            <a:r>
              <a:rPr lang="ko-KR" altLang="en-US" sz="2400" dirty="0" smtClean="0"/>
              <a:t> 부족은 근육마비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경련 등의 행동을 특징적으로 보이는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파킨슨씨</a:t>
            </a:r>
            <a:r>
              <a:rPr lang="ko-KR" altLang="en-US" sz="2400" dirty="0" smtClean="0">
                <a:solidFill>
                  <a:srgbClr val="C00000"/>
                </a:solidFill>
              </a:rPr>
              <a:t> 병</a:t>
            </a:r>
            <a:r>
              <a:rPr lang="ko-KR" altLang="en-US" sz="2400" dirty="0" smtClean="0"/>
              <a:t>과 관련됨</a:t>
            </a:r>
            <a:endParaRPr lang="en-US" altLang="ko-KR" sz="2400" dirty="0" smtClean="0"/>
          </a:p>
          <a:p>
            <a:pPr marL="1280160" lvl="3" indent="-457200">
              <a:lnSpc>
                <a:spcPct val="110000"/>
              </a:lnSpc>
            </a:pPr>
            <a:r>
              <a:rPr lang="ko-KR" altLang="en-US" sz="2400" dirty="0" smtClean="0"/>
              <a:t>도파민의 과잉은 </a:t>
            </a:r>
            <a:r>
              <a:rPr lang="ko-KR" altLang="en-US" sz="2400" dirty="0" smtClean="0">
                <a:solidFill>
                  <a:srgbClr val="C00000"/>
                </a:solidFill>
              </a:rPr>
              <a:t>정신분열증</a:t>
            </a:r>
            <a:r>
              <a:rPr lang="ko-KR" altLang="en-US" sz="2400" dirty="0" smtClean="0"/>
              <a:t>과 관련된다고 알려짐</a:t>
            </a:r>
            <a:endParaRPr lang="en-US" altLang="ko-KR" sz="2400" dirty="0" smtClean="0"/>
          </a:p>
          <a:p>
            <a:pPr marL="1082040" lvl="2" indent="-533400">
              <a:lnSpc>
                <a:spcPct val="110000"/>
              </a:lnSpc>
            </a:pPr>
            <a:endParaRPr lang="en-US" altLang="ko-KR" sz="2400" dirty="0"/>
          </a:p>
          <a:p>
            <a:pPr marL="1082040" lvl="2" indent="-533400">
              <a:lnSpc>
                <a:spcPct val="110000"/>
              </a:lnSpc>
            </a:pP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2776"/>
            <a:ext cx="3953887" cy="2635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259632" y="4293096"/>
            <a:ext cx="864096" cy="49404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6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2-6. </a:t>
            </a:r>
            <a:r>
              <a:rPr lang="ko-KR" altLang="en-US" b="1" dirty="0" smtClean="0">
                <a:solidFill>
                  <a:srgbClr val="002060"/>
                </a:solidFill>
              </a:rPr>
              <a:t>신경전달물질의 종류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764704"/>
            <a:ext cx="8712968" cy="5472608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en-US" altLang="ko-KR" sz="2800" dirty="0" smtClean="0">
                <a:solidFill>
                  <a:srgbClr val="C00000"/>
                </a:solidFill>
              </a:rPr>
              <a:t>GABA (Gamma-</a:t>
            </a:r>
            <a:r>
              <a:rPr lang="en-US" altLang="ko-KR" sz="2800" dirty="0" err="1" smtClean="0">
                <a:solidFill>
                  <a:srgbClr val="C00000"/>
                </a:solidFill>
              </a:rPr>
              <a:t>AminoButyric</a:t>
            </a:r>
            <a:r>
              <a:rPr lang="en-US" altLang="ko-KR" sz="2800" dirty="0" smtClean="0">
                <a:solidFill>
                  <a:srgbClr val="C00000"/>
                </a:solidFill>
              </a:rPr>
              <a:t> Acid)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대표적인            신경전달물질로 뇌의 기능유지에 큰 역할 </a:t>
            </a:r>
            <a:r>
              <a:rPr lang="en-US" altLang="ko-KR" dirty="0" smtClean="0"/>
              <a:t>(GABA</a:t>
            </a:r>
            <a:r>
              <a:rPr lang="ko-KR" altLang="en-US" dirty="0" smtClean="0"/>
              <a:t>가 제대로 억제를 해주지 못하면 뇌가 언제나 활성상태로만 있게 되기 때문</a:t>
            </a:r>
            <a:r>
              <a:rPr lang="en-US" altLang="ko-KR" dirty="0" smtClean="0"/>
              <a:t>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간질발작과 관련이 되어 있는 것으로 알려짐</a:t>
            </a:r>
            <a:endParaRPr lang="en-US" altLang="ko-KR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불안장애에 처치했을 때 불안감을 감소해주는 효과</a:t>
            </a:r>
            <a:endParaRPr lang="en-US" altLang="ko-KR" dirty="0"/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과소일 경우 불면증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경련 유발</a:t>
            </a:r>
            <a:endParaRPr lang="en-US" altLang="ko-KR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너무 많아서 </a:t>
            </a:r>
            <a:r>
              <a:rPr lang="ko-KR" altLang="en-US" dirty="0" err="1" smtClean="0"/>
              <a:t>억제성이</a:t>
            </a:r>
            <a:r>
              <a:rPr lang="ko-KR" altLang="en-US" dirty="0" smtClean="0"/>
              <a:t> 높아지면</a:t>
            </a:r>
            <a:endParaRPr lang="en-US" altLang="ko-KR" dirty="0" smtClean="0"/>
          </a:p>
          <a:p>
            <a:pPr marL="274320" lvl="1" indent="0">
              <a:lnSpc>
                <a:spcPct val="110000"/>
              </a:lnSpc>
              <a:buNone/>
            </a:pPr>
            <a:r>
              <a:rPr lang="ko-KR" altLang="en-US" dirty="0" smtClean="0"/>
              <a:t>       무기력증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구토감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운동장애로 </a:t>
            </a:r>
            <a:endParaRPr lang="en-US" altLang="ko-KR" dirty="0" smtClean="0"/>
          </a:p>
          <a:p>
            <a:pPr marL="274320" lvl="1" indent="0">
              <a:lnSpc>
                <a:spcPct val="11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이어질 수 있음</a:t>
            </a:r>
            <a:endParaRPr lang="en-US" altLang="ko-KR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에틸 알코올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술의 경우 </a:t>
            </a:r>
            <a:endParaRPr lang="en-US" altLang="ko-KR" dirty="0" smtClean="0"/>
          </a:p>
          <a:p>
            <a:pPr marL="274320" lvl="1" indent="0">
              <a:lnSpc>
                <a:spcPct val="11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GABA </a:t>
            </a:r>
            <a:r>
              <a:rPr lang="ko-KR" altLang="en-US" dirty="0" err="1" smtClean="0"/>
              <a:t>수용기에</a:t>
            </a:r>
            <a:r>
              <a:rPr lang="ko-KR" altLang="en-US" dirty="0" smtClean="0"/>
              <a:t> 비슷한 효과를 </a:t>
            </a:r>
            <a:endParaRPr lang="en-US" altLang="ko-KR" dirty="0" smtClean="0"/>
          </a:p>
          <a:p>
            <a:pPr marL="274320" lvl="1" indent="0">
              <a:lnSpc>
                <a:spcPct val="11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야기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40" y="3609274"/>
            <a:ext cx="3408040" cy="255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267744" y="1284773"/>
            <a:ext cx="936104" cy="41603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2-6. </a:t>
            </a:r>
            <a:r>
              <a:rPr lang="ko-KR" altLang="en-US" b="1" dirty="0" smtClean="0">
                <a:solidFill>
                  <a:srgbClr val="002060"/>
                </a:solidFill>
              </a:rPr>
              <a:t>신경전달물질의 종류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827" y="836712"/>
            <a:ext cx="8794669" cy="5904656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>
                <a:solidFill>
                  <a:srgbClr val="C00000"/>
                </a:solidFill>
              </a:rPr>
              <a:t>엔도르핀 </a:t>
            </a:r>
            <a:r>
              <a:rPr lang="en-US" altLang="ko-KR" sz="3200" dirty="0" smtClean="0">
                <a:solidFill>
                  <a:srgbClr val="C00000"/>
                </a:solidFill>
              </a:rPr>
              <a:t>(Endorphins)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600" dirty="0" err="1" smtClean="0"/>
              <a:t>내인성</a:t>
            </a:r>
            <a:r>
              <a:rPr lang="ko-KR" altLang="en-US" sz="2600" dirty="0" smtClean="0"/>
              <a:t> 아편물질 </a:t>
            </a:r>
            <a:r>
              <a:rPr lang="en-US" altLang="ko-KR" sz="2600" dirty="0" smtClean="0"/>
              <a:t>(natural opium)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600" dirty="0" smtClean="0"/>
              <a:t>고통을 받을 때 몸에서 방출하는 </a:t>
            </a:r>
            <a:endParaRPr lang="en-US" altLang="ko-KR" sz="2600" dirty="0" smtClean="0"/>
          </a:p>
          <a:p>
            <a:pPr marL="274320" lvl="1" indent="0">
              <a:lnSpc>
                <a:spcPct val="110000"/>
              </a:lnSpc>
              <a:buNone/>
            </a:pPr>
            <a:r>
              <a:rPr lang="en-US" altLang="ko-KR" sz="2600" dirty="0"/>
              <a:t> </a:t>
            </a:r>
            <a:r>
              <a:rPr lang="en-US" altLang="ko-KR" sz="2600" dirty="0" smtClean="0"/>
              <a:t>     </a:t>
            </a:r>
            <a:r>
              <a:rPr lang="ko-KR" altLang="en-US" sz="2600" dirty="0" smtClean="0"/>
              <a:t>자연 진통제</a:t>
            </a:r>
            <a:endParaRPr lang="en-US" altLang="ko-KR" sz="26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600" dirty="0" smtClean="0"/>
              <a:t>기분을 </a:t>
            </a:r>
            <a:r>
              <a:rPr lang="ko-KR" altLang="en-US" sz="2600" dirty="0"/>
              <a:t>고양시키는 </a:t>
            </a:r>
            <a:r>
              <a:rPr lang="ko-KR" altLang="en-US" sz="2600" dirty="0" smtClean="0"/>
              <a:t>작용</a:t>
            </a:r>
            <a:endParaRPr lang="en-US" altLang="ko-KR" sz="2600" dirty="0" smtClean="0"/>
          </a:p>
          <a:p>
            <a:pPr marL="807720" lvl="1" indent="-533400">
              <a:lnSpc>
                <a:spcPct val="110000"/>
              </a:lnSpc>
            </a:pPr>
            <a:r>
              <a:rPr lang="en-US" altLang="ko-KR" sz="2600" dirty="0" smtClean="0">
                <a:solidFill>
                  <a:srgbClr val="C00000"/>
                </a:solidFill>
              </a:rPr>
              <a:t>Runner’s High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마라톤 등 지속적인 </a:t>
            </a:r>
            <a:endParaRPr lang="en-US" altLang="ko-KR" sz="2600" dirty="0" smtClean="0"/>
          </a:p>
          <a:p>
            <a:pPr marL="274320" lvl="1" indent="0">
              <a:lnSpc>
                <a:spcPct val="110000"/>
              </a:lnSpc>
              <a:buNone/>
            </a:pPr>
            <a:r>
              <a:rPr lang="en-US" altLang="ko-KR" sz="2600" dirty="0"/>
              <a:t> </a:t>
            </a:r>
            <a:r>
              <a:rPr lang="en-US" altLang="ko-KR" sz="2600" dirty="0" smtClean="0"/>
              <a:t>     </a:t>
            </a:r>
            <a:r>
              <a:rPr lang="ko-KR" altLang="en-US" sz="2600" dirty="0" smtClean="0"/>
              <a:t>운동으로 몸을 </a:t>
            </a:r>
            <a:r>
              <a:rPr lang="en-US" altLang="ko-KR" sz="2600" dirty="0" smtClean="0"/>
              <a:t>‘</a:t>
            </a:r>
            <a:r>
              <a:rPr lang="ko-KR" altLang="en-US" sz="2600" dirty="0" smtClean="0"/>
              <a:t>고달프게 하면</a:t>
            </a:r>
            <a:r>
              <a:rPr lang="en-US" altLang="ko-KR" sz="2600" dirty="0" smtClean="0"/>
              <a:t>’ </a:t>
            </a:r>
            <a:r>
              <a:rPr lang="ko-KR" altLang="en-US" sz="2600" dirty="0" smtClean="0"/>
              <a:t>엔도르핀이 분비되어 </a:t>
            </a:r>
            <a:endParaRPr lang="en-US" altLang="ko-KR" sz="2600" dirty="0" smtClean="0"/>
          </a:p>
          <a:p>
            <a:pPr marL="274320" lvl="1" indent="0">
              <a:lnSpc>
                <a:spcPct val="110000"/>
              </a:lnSpc>
              <a:buNone/>
            </a:pPr>
            <a:r>
              <a:rPr lang="en-US" altLang="ko-KR" sz="2600" dirty="0"/>
              <a:t> </a:t>
            </a:r>
            <a:r>
              <a:rPr lang="en-US" altLang="ko-KR" sz="2600" dirty="0" smtClean="0"/>
              <a:t>     </a:t>
            </a:r>
            <a:r>
              <a:rPr lang="ko-KR" altLang="en-US" sz="2600" dirty="0" smtClean="0"/>
              <a:t>기분이 좋아짐</a:t>
            </a:r>
            <a:endParaRPr lang="en-US" altLang="ko-KR" sz="26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600" dirty="0" smtClean="0">
                <a:solidFill>
                  <a:srgbClr val="C00000"/>
                </a:solidFill>
              </a:rPr>
              <a:t>                </a:t>
            </a:r>
            <a:r>
              <a:rPr lang="en-US" altLang="ko-KR" sz="2600" dirty="0" smtClean="0">
                <a:solidFill>
                  <a:srgbClr val="C00000"/>
                </a:solidFill>
              </a:rPr>
              <a:t>(morphine): </a:t>
            </a:r>
            <a:r>
              <a:rPr lang="ko-KR" altLang="en-US" sz="2600" dirty="0" smtClean="0"/>
              <a:t>엔도르핀과 유사한 분자구조를 가진 마약 → 엔도르핀 </a:t>
            </a:r>
            <a:r>
              <a:rPr lang="ko-KR" altLang="en-US" sz="2600" dirty="0" err="1" smtClean="0"/>
              <a:t>수용기에</a:t>
            </a:r>
            <a:r>
              <a:rPr lang="ko-KR" altLang="en-US" sz="2600" dirty="0" smtClean="0"/>
              <a:t> 붙어 엔도르핀과 유사한 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그렇지만 훨씬 강한</a:t>
            </a:r>
            <a:r>
              <a:rPr lang="en-US" altLang="ko-KR" sz="2600" dirty="0" smtClean="0"/>
              <a:t>) </a:t>
            </a:r>
            <a:r>
              <a:rPr lang="ko-KR" altLang="en-US" sz="2600" dirty="0" smtClean="0"/>
              <a:t>효과를 보임 → 고통을 느끼긴 하는데 고통이 기분 나쁘지 않음</a:t>
            </a:r>
            <a:endParaRPr lang="en-US" altLang="ko-KR" sz="2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67" y="548680"/>
            <a:ext cx="2457965" cy="3151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187624" y="4829832"/>
            <a:ext cx="1224136" cy="49404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2-6. </a:t>
            </a:r>
            <a:r>
              <a:rPr lang="ko-KR" altLang="en-US" b="1" dirty="0" smtClean="0">
                <a:solidFill>
                  <a:srgbClr val="002060"/>
                </a:solidFill>
              </a:rPr>
              <a:t>신경전달물질의 종류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533388"/>
              </p:ext>
            </p:extLst>
          </p:nvPr>
        </p:nvGraphicFramePr>
        <p:xfrm>
          <a:off x="323528" y="908720"/>
          <a:ext cx="8568952" cy="5688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2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Neurotransmitters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Function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Examples of malfunctions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8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Acetylcholine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Motor control over muscles, learning, memory, sleeping, and dreaming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With Alzheimer’s disease, Ach-producing neurons deteriorate.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Norepinephrine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Arousal and vigilance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Undersupply may depress mood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2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Serotonin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Emotional states and impulsiveness, dreaming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Undersupply linked to depression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Dopamine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Reward and motivation,</a:t>
                      </a:r>
                      <a:r>
                        <a:rPr lang="en-US" altLang="ko-KR" sz="2000" baseline="0" dirty="0" smtClean="0"/>
                        <a:t> m</a:t>
                      </a:r>
                      <a:r>
                        <a:rPr lang="en-US" altLang="ko-KR" sz="2000" dirty="0" smtClean="0"/>
                        <a:t>otor control over voluntary</a:t>
                      </a:r>
                      <a:r>
                        <a:rPr lang="en-US" altLang="ko-KR" sz="2000" baseline="0" dirty="0" smtClean="0"/>
                        <a:t> movement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Excess dopamine</a:t>
                      </a:r>
                      <a:r>
                        <a:rPr lang="en-US" altLang="ko-KR" sz="2000" baseline="0" dirty="0" smtClean="0"/>
                        <a:t> receptor activity linked to schizophrenia. Linked to Parkinson’s disease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GABA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Inhibition of action potentials, anxiety</a:t>
                      </a:r>
                      <a:r>
                        <a:rPr lang="en-US" altLang="ko-KR" sz="2000" baseline="0" dirty="0" smtClean="0"/>
                        <a:t> and intoxication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linked to seizure, tremors and insomnia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8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Endorphins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Pain reduction,  Reward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0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39552" y="1464900"/>
            <a:ext cx="8196529" cy="4124340"/>
            <a:chOff x="539552" y="1464900"/>
            <a:chExt cx="8196529" cy="4124340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539552" y="1628800"/>
              <a:ext cx="4680520" cy="331236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>
              <a:noAutofit/>
            </a:bodyPr>
            <a:lstStyle>
              <a:lvl1pPr marL="274320" indent="-274320" algn="l" rtl="0" eaLnBrk="1" latinLnBrk="1" hangingPunct="1">
                <a:spcBef>
                  <a:spcPts val="58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indent="-228600" algn="l" rtl="0" eaLnBrk="1" latinLnBrk="1" hangingPunct="1">
                <a:spcBef>
                  <a:spcPts val="370"/>
                </a:spcBef>
                <a:buClr>
                  <a:schemeClr val="accent2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2960" indent="-228600" algn="l" rtl="0" eaLnBrk="1" latinLnBrk="1" hangingPunct="1">
                <a:spcBef>
                  <a:spcPts val="370"/>
                </a:spcBef>
                <a:buClr>
                  <a:schemeClr val="accent1">
                    <a:tint val="60000"/>
                  </a:schemeClr>
                </a:buClr>
                <a:buSzPct val="8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indent="-228600" algn="l" rtl="0" eaLnBrk="1" latinLnBrk="1" hangingPunct="1">
                <a:spcBef>
                  <a:spcPts val="370"/>
                </a:spcBef>
                <a:buClr>
                  <a:schemeClr val="accent3"/>
                </a:buClr>
                <a:buSzPct val="80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latinLnBrk="1" hangingPunct="1">
                <a:spcBef>
                  <a:spcPts val="370"/>
                </a:spcBef>
                <a:buClr>
                  <a:schemeClr val="accent3"/>
                </a:buClr>
                <a:buFontTx/>
                <a:buChar char="o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45920" indent="-228600" algn="l" rtl="0" eaLnBrk="1" latinLnBrk="1" hangingPunct="1">
                <a:spcBef>
                  <a:spcPts val="370"/>
                </a:spcBef>
                <a:buClr>
                  <a:schemeClr val="accent3"/>
                </a:buClr>
                <a:buChar char="•"/>
                <a:defRPr kumimoji="0"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228600" algn="l" rtl="0" eaLnBrk="1" latinLnBrk="1" hangingPunct="1">
                <a:spcBef>
                  <a:spcPts val="370"/>
                </a:spcBef>
                <a:buClr>
                  <a:schemeClr val="accent2"/>
                </a:buClr>
                <a:buChar char="•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228600" algn="l" rtl="0" eaLnBrk="1" latinLnBrk="1" hangingPunct="1">
                <a:spcBef>
                  <a:spcPts val="370"/>
                </a:spcBef>
                <a:buClr>
                  <a:schemeClr val="accent1">
                    <a:tint val="60000"/>
                  </a:schemeClr>
                </a:buClr>
                <a:buChar char="•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228600" algn="l" rtl="0" eaLnBrk="1" latinLnBrk="1" hangingPunct="1">
                <a:spcBef>
                  <a:spcPts val="370"/>
                </a:spcBef>
                <a:buClr>
                  <a:schemeClr val="accent2">
                    <a:tint val="60000"/>
                  </a:schemeClr>
                </a:buClr>
                <a:buChar char="•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ko-KR" altLang="en-US" sz="6600" dirty="0" smtClean="0">
                  <a:solidFill>
                    <a:srgbClr val="002060"/>
                  </a:solidFill>
                </a:rPr>
                <a:t>여기까지가 </a:t>
              </a:r>
              <a:endParaRPr lang="en-US" altLang="ko-KR" sz="6600" dirty="0" smtClean="0">
                <a:solidFill>
                  <a:srgbClr val="002060"/>
                </a:solidFill>
              </a:endParaRPr>
            </a:p>
            <a:p>
              <a:pPr marL="0" indent="0" algn="ctr">
                <a:lnSpc>
                  <a:spcPct val="110000"/>
                </a:lnSpc>
                <a:buNone/>
              </a:pPr>
              <a:r>
                <a:rPr lang="ko-KR" altLang="en-US" sz="6600" dirty="0" smtClean="0">
                  <a:solidFill>
                    <a:srgbClr val="002060"/>
                  </a:solidFill>
                </a:rPr>
                <a:t>뉴런 </a:t>
              </a:r>
              <a:endParaRPr lang="en-US" altLang="ko-KR" sz="6600" dirty="0" smtClean="0">
                <a:solidFill>
                  <a:srgbClr val="002060"/>
                </a:solidFill>
              </a:endParaRPr>
            </a:p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6600" dirty="0" smtClean="0">
                  <a:solidFill>
                    <a:srgbClr val="002060"/>
                  </a:solidFill>
                </a:rPr>
                <a:t>(</a:t>
              </a:r>
              <a:r>
                <a:rPr lang="ko-KR" altLang="en-US" sz="6600" dirty="0" smtClean="0">
                  <a:solidFill>
                    <a:srgbClr val="002060"/>
                  </a:solidFill>
                </a:rPr>
                <a:t>신경세포</a:t>
              </a:r>
              <a:r>
                <a:rPr lang="en-US" altLang="ko-KR" sz="6600" dirty="0" smtClean="0">
                  <a:solidFill>
                    <a:srgbClr val="002060"/>
                  </a:solidFill>
                </a:rPr>
                <a:t>)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1464900"/>
              <a:ext cx="3371993" cy="3928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5652120" y="4653136"/>
              <a:ext cx="3024336" cy="936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smtClean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형 힘들었다</a:t>
              </a:r>
              <a:r>
                <a:rPr lang="en-US" altLang="ko-KR" sz="3200" b="1" dirty="0" smtClean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..</a:t>
              </a:r>
              <a:endParaRPr lang="ko-KR" altLang="en-US" sz="32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63903" y="980728"/>
            <a:ext cx="8484561" cy="4896544"/>
            <a:chOff x="251520" y="980728"/>
            <a:chExt cx="8484561" cy="4896544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>
            <a:xfrm>
              <a:off x="251520" y="980728"/>
              <a:ext cx="5112568" cy="48965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>
              <a:noAutofit/>
            </a:bodyPr>
            <a:lstStyle>
              <a:lvl1pPr marL="274320" indent="-274320" algn="l" rtl="0" eaLnBrk="1" latinLnBrk="1" hangingPunct="1">
                <a:spcBef>
                  <a:spcPts val="58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indent="-228600" algn="l" rtl="0" eaLnBrk="1" latinLnBrk="1" hangingPunct="1">
                <a:spcBef>
                  <a:spcPts val="370"/>
                </a:spcBef>
                <a:buClr>
                  <a:schemeClr val="accent2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2960" indent="-228600" algn="l" rtl="0" eaLnBrk="1" latinLnBrk="1" hangingPunct="1">
                <a:spcBef>
                  <a:spcPts val="370"/>
                </a:spcBef>
                <a:buClr>
                  <a:schemeClr val="accent1">
                    <a:tint val="60000"/>
                  </a:schemeClr>
                </a:buClr>
                <a:buSzPct val="8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indent="-228600" algn="l" rtl="0" eaLnBrk="1" latinLnBrk="1" hangingPunct="1">
                <a:spcBef>
                  <a:spcPts val="370"/>
                </a:spcBef>
                <a:buClr>
                  <a:schemeClr val="accent3"/>
                </a:buClr>
                <a:buSzPct val="80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latinLnBrk="1" hangingPunct="1">
                <a:spcBef>
                  <a:spcPts val="370"/>
                </a:spcBef>
                <a:buClr>
                  <a:schemeClr val="accent3"/>
                </a:buClr>
                <a:buFontTx/>
                <a:buChar char="o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45920" indent="-228600" algn="l" rtl="0" eaLnBrk="1" latinLnBrk="1" hangingPunct="1">
                <a:spcBef>
                  <a:spcPts val="370"/>
                </a:spcBef>
                <a:buClr>
                  <a:schemeClr val="accent3"/>
                </a:buClr>
                <a:buChar char="•"/>
                <a:defRPr kumimoji="0"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228600" algn="l" rtl="0" eaLnBrk="1" latinLnBrk="1" hangingPunct="1">
                <a:spcBef>
                  <a:spcPts val="370"/>
                </a:spcBef>
                <a:buClr>
                  <a:schemeClr val="accent2"/>
                </a:buClr>
                <a:buChar char="•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228600" algn="l" rtl="0" eaLnBrk="1" latinLnBrk="1" hangingPunct="1">
                <a:spcBef>
                  <a:spcPts val="370"/>
                </a:spcBef>
                <a:buClr>
                  <a:schemeClr val="accent1">
                    <a:tint val="60000"/>
                  </a:schemeClr>
                </a:buClr>
                <a:buChar char="•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228600" algn="l" rtl="0" eaLnBrk="1" latinLnBrk="1" hangingPunct="1">
                <a:spcBef>
                  <a:spcPts val="370"/>
                </a:spcBef>
                <a:buClr>
                  <a:schemeClr val="accent2">
                    <a:tint val="60000"/>
                  </a:schemeClr>
                </a:buClr>
                <a:buChar char="•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ko-KR" altLang="en-US" sz="5400" dirty="0" smtClean="0">
                  <a:solidFill>
                    <a:srgbClr val="002060"/>
                  </a:solidFill>
                </a:rPr>
                <a:t>이제부터는 </a:t>
              </a:r>
              <a:endParaRPr lang="en-US" altLang="ko-KR" sz="5400" dirty="0" smtClean="0">
                <a:solidFill>
                  <a:srgbClr val="002060"/>
                </a:solidFill>
              </a:endParaRPr>
            </a:p>
            <a:p>
              <a:pPr marL="0" indent="0" algn="ctr">
                <a:lnSpc>
                  <a:spcPct val="110000"/>
                </a:lnSpc>
                <a:buNone/>
              </a:pPr>
              <a:r>
                <a:rPr lang="ko-KR" altLang="en-US" sz="5400" dirty="0" smtClean="0">
                  <a:solidFill>
                    <a:srgbClr val="002060"/>
                  </a:solidFill>
                </a:rPr>
                <a:t>이 뉴런 </a:t>
              </a:r>
              <a:r>
                <a:rPr lang="ko-KR" altLang="en-US" sz="5400" dirty="0" err="1" smtClean="0">
                  <a:solidFill>
                    <a:srgbClr val="002060"/>
                  </a:solidFill>
                </a:rPr>
                <a:t>수백억개가</a:t>
              </a:r>
              <a:r>
                <a:rPr lang="ko-KR" altLang="en-US" sz="5400" dirty="0" smtClean="0">
                  <a:solidFill>
                    <a:srgbClr val="002060"/>
                  </a:solidFill>
                </a:rPr>
                <a:t> 모여 </a:t>
              </a:r>
              <a:endParaRPr lang="en-US" altLang="ko-KR" sz="5400" dirty="0" smtClean="0">
                <a:solidFill>
                  <a:srgbClr val="002060"/>
                </a:solidFill>
              </a:endParaRPr>
            </a:p>
            <a:p>
              <a:pPr marL="0" indent="0" algn="ctr">
                <a:lnSpc>
                  <a:spcPct val="110000"/>
                </a:lnSpc>
                <a:buNone/>
              </a:pPr>
              <a:r>
                <a:rPr lang="ko-KR" altLang="en-US" sz="5400" dirty="0" smtClean="0">
                  <a:solidFill>
                    <a:srgbClr val="002060"/>
                  </a:solidFill>
                </a:rPr>
                <a:t>이루어진 뇌로 들어가겠음</a:t>
              </a:r>
              <a:endParaRPr lang="en-US" altLang="ko-KR" sz="5400" dirty="0" smtClean="0">
                <a:solidFill>
                  <a:srgbClr val="002060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700" y="1464900"/>
              <a:ext cx="3369381" cy="39334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678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92696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1. </a:t>
            </a:r>
            <a:r>
              <a:rPr lang="ko-KR" altLang="en-US" b="1" dirty="0" smtClean="0">
                <a:solidFill>
                  <a:srgbClr val="002060"/>
                </a:solidFill>
              </a:rPr>
              <a:t>제길</a:t>
            </a:r>
            <a:r>
              <a:rPr lang="en-US" altLang="ko-KR" b="1" dirty="0" smtClean="0">
                <a:solidFill>
                  <a:srgbClr val="002060"/>
                </a:solidFill>
              </a:rPr>
              <a:t>.. </a:t>
            </a:r>
            <a:r>
              <a:rPr lang="ko-KR" altLang="en-US" b="1" dirty="0" smtClean="0">
                <a:solidFill>
                  <a:srgbClr val="002060"/>
                </a:solidFill>
              </a:rPr>
              <a:t>난 심리학 수강신청 했는데</a:t>
            </a:r>
            <a:r>
              <a:rPr lang="en-US" altLang="ko-KR" b="1" dirty="0" smtClean="0">
                <a:solidFill>
                  <a:srgbClr val="002060"/>
                </a:solidFill>
              </a:rPr>
              <a:t>.. </a:t>
            </a:r>
            <a:r>
              <a:rPr lang="ko-KR" altLang="en-US" b="1" dirty="0" smtClean="0">
                <a:solidFill>
                  <a:srgbClr val="002060"/>
                </a:solidFill>
              </a:rPr>
              <a:t>뇌 따위를 왜 배워야 하는데</a:t>
            </a:r>
            <a:r>
              <a:rPr lang="en-US" altLang="ko-KR" b="1" dirty="0" smtClean="0">
                <a:solidFill>
                  <a:srgbClr val="002060"/>
                </a:solidFill>
              </a:rPr>
              <a:t>?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84784"/>
            <a:ext cx="8636124" cy="5184576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/>
              <a:t>심리학은 인간의 </a:t>
            </a:r>
            <a:r>
              <a:rPr lang="ko-KR" altLang="en-US" sz="3000" dirty="0"/>
              <a:t>행동과 </a:t>
            </a:r>
            <a:r>
              <a:rPr lang="ko-KR" altLang="en-US" sz="3000" dirty="0" smtClean="0"/>
              <a:t>정신과정을 </a:t>
            </a:r>
            <a:r>
              <a:rPr lang="ko-KR" altLang="en-US" sz="3000" dirty="0"/>
              <a:t>탐구하는 </a:t>
            </a:r>
            <a:r>
              <a:rPr lang="ko-KR" altLang="en-US" sz="3000" dirty="0" smtClean="0"/>
              <a:t>과학</a:t>
            </a: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/>
              <a:t>모든 인간의 행동과 정신과정은 생물학적 기초가 있다</a:t>
            </a: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/>
              <a:t>우리의 인간에 대한 이해는 정신과정의 기저에 깔린 생리적 기초를 이해함으로써 더욱 풍부해질 수 있다</a:t>
            </a: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/>
              <a:t>오늘날 대부분의 심리학자들은 </a:t>
            </a:r>
            <a:r>
              <a:rPr lang="en-US" altLang="ko-KR" sz="3000" dirty="0" smtClean="0"/>
              <a:t>‘</a:t>
            </a:r>
            <a:r>
              <a:rPr lang="ko-KR" altLang="en-US" sz="3000" dirty="0" smtClean="0">
                <a:solidFill>
                  <a:srgbClr val="C00000"/>
                </a:solidFill>
              </a:rPr>
              <a:t>심리학적인 모은 것은 동시에 생물학적이다</a:t>
            </a:r>
            <a:r>
              <a:rPr lang="en-US" altLang="ko-KR" sz="3000" dirty="0" smtClean="0"/>
              <a:t>’</a:t>
            </a:r>
            <a:r>
              <a:rPr lang="ko-KR" altLang="en-US" sz="3000" dirty="0" smtClean="0"/>
              <a:t>라는 명제에 동의</a:t>
            </a:r>
            <a:endParaRPr lang="en-US" altLang="ko-KR" sz="3000" dirty="0" smtClean="0"/>
          </a:p>
        </p:txBody>
      </p:sp>
    </p:spTree>
    <p:extLst>
      <p:ext uri="{BB962C8B-B14F-4D97-AF65-F5344CB8AC3E}">
        <p14:creationId xmlns:p14="http://schemas.microsoft.com/office/powerpoint/2010/main" val="285293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24328" y="188640"/>
            <a:ext cx="144016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18864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심리학과 </a:t>
            </a:r>
            <a:r>
              <a:rPr lang="ko-KR" altLang="en-US" sz="2800" dirty="0">
                <a:solidFill>
                  <a:srgbClr val="0070C0"/>
                </a:solidFill>
              </a:rPr>
              <a:t>뇌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2. </a:t>
            </a:r>
            <a:r>
              <a:rPr lang="ko-KR" altLang="en-US" sz="2800" dirty="0">
                <a:solidFill>
                  <a:srgbClr val="0070C0"/>
                </a:solidFill>
              </a:rPr>
              <a:t>신경계의 단위</a:t>
            </a:r>
            <a:r>
              <a:rPr lang="en-US" altLang="ko-KR" sz="2800" dirty="0">
                <a:solidFill>
                  <a:srgbClr val="0070C0"/>
                </a:solidFill>
              </a:rPr>
              <a:t>: </a:t>
            </a:r>
            <a:r>
              <a:rPr lang="ko-KR" altLang="en-US" sz="2800" dirty="0">
                <a:solidFill>
                  <a:srgbClr val="0070C0"/>
                </a:solidFill>
              </a:rPr>
              <a:t>뉴런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뉴런의 </a:t>
            </a:r>
            <a:r>
              <a:rPr lang="ko-KR" altLang="en-US" sz="2400" dirty="0" smtClean="0"/>
              <a:t>구조</a:t>
            </a:r>
            <a:r>
              <a:rPr lang="en-US" altLang="ko-KR" sz="2400" dirty="0" smtClean="0"/>
              <a:t>			2</a:t>
            </a:r>
            <a:r>
              <a:rPr lang="en-US" altLang="ko-KR" sz="2400" dirty="0"/>
              <a:t>) </a:t>
            </a:r>
            <a:r>
              <a:rPr lang="ko-KR" altLang="en-US" sz="2400" dirty="0"/>
              <a:t>뉴런의 종류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뉴런 내 </a:t>
            </a:r>
            <a:r>
              <a:rPr lang="ko-KR" altLang="en-US" sz="2400" dirty="0"/>
              <a:t>정보전달</a:t>
            </a:r>
            <a:r>
              <a:rPr lang="en-US" altLang="ko-KR" sz="2400" dirty="0"/>
              <a:t>: </a:t>
            </a:r>
            <a:r>
              <a:rPr lang="ko-KR" altLang="en-US" sz="2400" dirty="0" smtClean="0"/>
              <a:t>활동전위</a:t>
            </a:r>
            <a:r>
              <a:rPr lang="en-US" altLang="ko-KR" sz="2400" dirty="0" smtClean="0"/>
              <a:t>  	4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뉴런 간 </a:t>
            </a:r>
            <a:r>
              <a:rPr lang="ko-KR" altLang="en-US" sz="2400" dirty="0"/>
              <a:t>정보전달</a:t>
            </a:r>
            <a:r>
              <a:rPr lang="en-US" altLang="ko-KR" sz="2400" dirty="0"/>
              <a:t>: </a:t>
            </a:r>
            <a:r>
              <a:rPr lang="ko-KR" altLang="en-US" sz="2400" dirty="0"/>
              <a:t>시냅스 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5</a:t>
            </a:r>
            <a:r>
              <a:rPr lang="en-US" altLang="ko-KR" sz="2400" dirty="0"/>
              <a:t>) </a:t>
            </a:r>
            <a:r>
              <a:rPr lang="ko-KR" altLang="en-US" sz="2400" dirty="0"/>
              <a:t>신경전달물질과 </a:t>
            </a:r>
            <a:r>
              <a:rPr lang="ko-KR" altLang="en-US" sz="2400" dirty="0" smtClean="0"/>
              <a:t>약물</a:t>
            </a:r>
            <a:r>
              <a:rPr lang="en-US" altLang="ko-KR" sz="2400" dirty="0" smtClean="0"/>
              <a:t>		6</a:t>
            </a:r>
            <a:r>
              <a:rPr lang="en-US" altLang="ko-KR" sz="2400" dirty="0"/>
              <a:t>) </a:t>
            </a:r>
            <a:r>
              <a:rPr lang="ko-KR" altLang="en-US" sz="2400" dirty="0"/>
              <a:t>신경전달물질의 종류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C00000"/>
                </a:solidFill>
              </a:rPr>
              <a:t>3. </a:t>
            </a:r>
            <a:r>
              <a:rPr lang="ko-KR" altLang="en-US" sz="2800" dirty="0">
                <a:solidFill>
                  <a:srgbClr val="C00000"/>
                </a:solidFill>
              </a:rPr>
              <a:t>신경계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1</a:t>
            </a:r>
            <a:r>
              <a:rPr lang="en-US" altLang="ko-KR" sz="2400" dirty="0">
                <a:solidFill>
                  <a:srgbClr val="C00000"/>
                </a:solidFill>
              </a:rPr>
              <a:t>) </a:t>
            </a:r>
            <a:r>
              <a:rPr lang="ko-KR" altLang="en-US" sz="2400" dirty="0">
                <a:solidFill>
                  <a:srgbClr val="C00000"/>
                </a:solidFill>
              </a:rPr>
              <a:t>신경계의 </a:t>
            </a:r>
            <a:r>
              <a:rPr lang="ko-KR" altLang="en-US" sz="2400" dirty="0" smtClean="0">
                <a:solidFill>
                  <a:srgbClr val="C00000"/>
                </a:solidFill>
              </a:rPr>
              <a:t>구조</a:t>
            </a:r>
            <a:r>
              <a:rPr lang="en-US" altLang="ko-KR" sz="2400" dirty="0" smtClean="0">
                <a:solidFill>
                  <a:srgbClr val="C00000"/>
                </a:solidFill>
              </a:rPr>
              <a:t>			2) </a:t>
            </a:r>
            <a:r>
              <a:rPr lang="ko-KR" altLang="en-US" sz="2400" dirty="0">
                <a:solidFill>
                  <a:srgbClr val="C00000"/>
                </a:solidFill>
              </a:rPr>
              <a:t>말초신경계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3</a:t>
            </a:r>
            <a:r>
              <a:rPr lang="en-US" altLang="ko-KR" sz="2400" dirty="0">
                <a:solidFill>
                  <a:srgbClr val="C00000"/>
                </a:solidFill>
              </a:rPr>
              <a:t>) </a:t>
            </a:r>
            <a:r>
              <a:rPr lang="ko-KR" altLang="en-US" sz="2400" dirty="0" smtClean="0">
                <a:solidFill>
                  <a:srgbClr val="C00000"/>
                </a:solidFill>
              </a:rPr>
              <a:t>자율신경계</a:t>
            </a:r>
            <a:r>
              <a:rPr lang="en-US" altLang="ko-KR" sz="2400" dirty="0" smtClean="0">
                <a:solidFill>
                  <a:srgbClr val="C00000"/>
                </a:solidFill>
              </a:rPr>
              <a:t>			4</a:t>
            </a:r>
            <a:r>
              <a:rPr lang="en-US" altLang="ko-KR" sz="2400" dirty="0">
                <a:solidFill>
                  <a:srgbClr val="C00000"/>
                </a:solidFill>
              </a:rPr>
              <a:t>) </a:t>
            </a:r>
            <a:r>
              <a:rPr lang="ko-KR" altLang="en-US" sz="2400" dirty="0">
                <a:solidFill>
                  <a:srgbClr val="C00000"/>
                </a:solidFill>
              </a:rPr>
              <a:t>중추신경계</a:t>
            </a:r>
            <a:r>
              <a:rPr lang="en-US" altLang="ko-KR" sz="2400" dirty="0">
                <a:solidFill>
                  <a:srgbClr val="C00000"/>
                </a:solidFill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</a:rPr>
              <a:t>척수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5. </a:t>
            </a:r>
            <a:r>
              <a:rPr lang="ko-KR" altLang="en-US" sz="2800" dirty="0">
                <a:solidFill>
                  <a:srgbClr val="0070C0"/>
                </a:solidFill>
              </a:rPr>
              <a:t>뇌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뇌간</a:t>
            </a:r>
            <a:r>
              <a:rPr lang="en-US" altLang="ko-KR" sz="2400" dirty="0" smtClean="0"/>
              <a:t>, </a:t>
            </a:r>
            <a:r>
              <a:rPr lang="ko-KR" altLang="en-US" sz="2400" dirty="0"/>
              <a:t>소뇌</a:t>
            </a:r>
            <a:r>
              <a:rPr lang="en-US" altLang="ko-KR" sz="2400" dirty="0"/>
              <a:t>, </a:t>
            </a:r>
            <a:r>
              <a:rPr lang="ko-KR" altLang="en-US" sz="2400" dirty="0" smtClean="0"/>
              <a:t>시상</a:t>
            </a:r>
            <a:r>
              <a:rPr lang="en-US" altLang="ko-KR" sz="2400" dirty="0" smtClean="0"/>
              <a:t>   	2</a:t>
            </a:r>
            <a:r>
              <a:rPr lang="en-US" altLang="ko-KR" sz="2400" dirty="0"/>
              <a:t>) </a:t>
            </a:r>
            <a:r>
              <a:rPr lang="ko-KR" altLang="en-US" sz="2400" dirty="0" err="1" smtClean="0"/>
              <a:t>변연계</a:t>
            </a:r>
            <a:r>
              <a:rPr lang="en-US" altLang="ko-KR" sz="2400" dirty="0" smtClean="0"/>
              <a:t>		3) </a:t>
            </a:r>
            <a:r>
              <a:rPr lang="ko-KR" altLang="en-US" sz="2400" dirty="0"/>
              <a:t>대뇌피질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6. </a:t>
            </a:r>
            <a:r>
              <a:rPr lang="ko-KR" altLang="en-US" sz="2800" dirty="0">
                <a:solidFill>
                  <a:srgbClr val="0070C0"/>
                </a:solidFill>
              </a:rPr>
              <a:t>좌뇌와 우뇌 </a:t>
            </a:r>
            <a:r>
              <a:rPr lang="en-US" altLang="ko-KR" sz="2800" dirty="0">
                <a:solidFill>
                  <a:srgbClr val="0070C0"/>
                </a:solidFill>
              </a:rPr>
              <a:t>– </a:t>
            </a:r>
            <a:r>
              <a:rPr lang="ko-KR" altLang="en-US" sz="2800" dirty="0">
                <a:solidFill>
                  <a:srgbClr val="0070C0"/>
                </a:solidFill>
              </a:rPr>
              <a:t>뇌의 국재화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분할 뇌 </a:t>
            </a:r>
            <a:r>
              <a:rPr lang="ko-KR" altLang="en-US" sz="2400" dirty="0" smtClean="0"/>
              <a:t>실험</a:t>
            </a:r>
            <a:r>
              <a:rPr lang="en-US" altLang="ko-KR" sz="2400" dirty="0" smtClean="0"/>
              <a:t>	</a:t>
            </a:r>
          </a:p>
          <a:p>
            <a:pPr marL="624078" indent="-51435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2</a:t>
            </a:r>
            <a:r>
              <a:rPr lang="en-US" altLang="ko-KR" sz="2400" dirty="0"/>
              <a:t>) </a:t>
            </a:r>
            <a:r>
              <a:rPr lang="ko-KR" altLang="en-US" sz="2400" dirty="0"/>
              <a:t>좌뇌와 합리화 능력</a:t>
            </a:r>
            <a:r>
              <a:rPr lang="en-US" altLang="ko-KR" sz="2400" dirty="0"/>
              <a:t>: </a:t>
            </a:r>
            <a:r>
              <a:rPr lang="ko-KR" altLang="en-US" sz="2400" dirty="0"/>
              <a:t>해석자로써의 좌뇌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/>
              <a:t>뇌의 국재화와 그 해석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24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3-1</a:t>
            </a:r>
            <a:r>
              <a:rPr lang="en-US" altLang="ko-KR" b="1" dirty="0">
                <a:solidFill>
                  <a:srgbClr val="002060"/>
                </a:solidFill>
              </a:rPr>
              <a:t>. </a:t>
            </a:r>
            <a:r>
              <a:rPr lang="ko-KR" altLang="en-US" b="1" dirty="0" smtClean="0">
                <a:solidFill>
                  <a:srgbClr val="002060"/>
                </a:solidFill>
              </a:rPr>
              <a:t>신경계의 구조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836712"/>
            <a:ext cx="8856984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C00000"/>
                </a:solidFill>
              </a:rPr>
              <a:t>중추신경계 </a:t>
            </a:r>
            <a:r>
              <a:rPr lang="en-US" altLang="ko-KR" sz="2800" dirty="0" smtClean="0">
                <a:solidFill>
                  <a:srgbClr val="C00000"/>
                </a:solidFill>
              </a:rPr>
              <a:t>(central nervous system: CNS) : </a:t>
            </a:r>
            <a:r>
              <a:rPr lang="ko-KR" altLang="en-US" sz="2800" dirty="0" smtClean="0"/>
              <a:t>뇌와 척수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C00000"/>
                </a:solidFill>
              </a:rPr>
              <a:t>말초신경계 </a:t>
            </a:r>
            <a:r>
              <a:rPr lang="en-US" altLang="ko-KR" sz="2800" dirty="0" smtClean="0">
                <a:solidFill>
                  <a:srgbClr val="C00000"/>
                </a:solidFill>
              </a:rPr>
              <a:t>(peripheral nervous system: PNS): </a:t>
            </a:r>
            <a:r>
              <a:rPr lang="ko-KR" altLang="en-US" sz="2800" dirty="0"/>
              <a:t>중추신경계를 신체의 감각수용기와 연결하는 시스템</a:t>
            </a:r>
            <a:endParaRPr lang="en-US" altLang="ko-KR" sz="2800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611560" y="2492896"/>
            <a:ext cx="8075240" cy="4136505"/>
            <a:chOff x="611560" y="2492896"/>
            <a:chExt cx="8075240" cy="4136505"/>
          </a:xfrm>
        </p:grpSpPr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3962400" y="3203858"/>
              <a:ext cx="3276600" cy="417421"/>
              <a:chOff x="1248" y="2448"/>
              <a:chExt cx="2064" cy="310"/>
            </a:xfrm>
          </p:grpSpPr>
          <p:sp>
            <p:nvSpPr>
              <p:cNvPr id="24" name="Line 5"/>
              <p:cNvSpPr>
                <a:spLocks noChangeShapeType="1"/>
              </p:cNvSpPr>
              <p:nvPr/>
            </p:nvSpPr>
            <p:spPr bwMode="auto">
              <a:xfrm flipV="1">
                <a:off x="1248" y="2590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Line 6"/>
              <p:cNvSpPr>
                <a:spLocks noChangeShapeType="1"/>
              </p:cNvSpPr>
              <p:nvPr/>
            </p:nvSpPr>
            <p:spPr bwMode="auto">
              <a:xfrm flipV="1">
                <a:off x="1248" y="2600"/>
                <a:ext cx="20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Line 7"/>
              <p:cNvSpPr>
                <a:spLocks noChangeShapeType="1"/>
              </p:cNvSpPr>
              <p:nvPr/>
            </p:nvSpPr>
            <p:spPr bwMode="auto">
              <a:xfrm flipV="1">
                <a:off x="2304" y="244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Line 8"/>
              <p:cNvSpPr>
                <a:spLocks noChangeShapeType="1"/>
              </p:cNvSpPr>
              <p:nvPr/>
            </p:nvSpPr>
            <p:spPr bwMode="auto">
              <a:xfrm flipV="1">
                <a:off x="3312" y="2590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V="1">
              <a:off x="1691680" y="5626742"/>
              <a:ext cx="0" cy="2262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V="1">
              <a:off x="1691680" y="5649135"/>
              <a:ext cx="3947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V="1">
              <a:off x="2589963" y="5429139"/>
              <a:ext cx="0" cy="1938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5638800" y="5635670"/>
              <a:ext cx="0" cy="2262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2" name="Group 13"/>
            <p:cNvGrpSpPr>
              <a:grpSpLocks/>
            </p:cNvGrpSpPr>
            <p:nvPr/>
          </p:nvGrpSpPr>
          <p:grpSpPr bwMode="auto">
            <a:xfrm>
              <a:off x="2362200" y="4302617"/>
              <a:ext cx="3276600" cy="417421"/>
              <a:chOff x="1248" y="2448"/>
              <a:chExt cx="2064" cy="310"/>
            </a:xfrm>
          </p:grpSpPr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 flipV="1">
                <a:off x="1248" y="2590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 flipV="1">
                <a:off x="1248" y="2600"/>
                <a:ext cx="20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Line 16"/>
              <p:cNvSpPr>
                <a:spLocks noChangeShapeType="1"/>
              </p:cNvSpPr>
              <p:nvPr/>
            </p:nvSpPr>
            <p:spPr bwMode="auto">
              <a:xfrm flipV="1">
                <a:off x="2304" y="244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Line 17"/>
              <p:cNvSpPr>
                <a:spLocks noChangeShapeType="1"/>
              </p:cNvSpPr>
              <p:nvPr/>
            </p:nvSpPr>
            <p:spPr bwMode="auto">
              <a:xfrm flipV="1">
                <a:off x="3312" y="2590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5867400" y="3591655"/>
              <a:ext cx="2819400" cy="775595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000" b="1" dirty="0">
                  <a:latin typeface="Arial" pitchFamily="34" charset="0"/>
                </a:rPr>
                <a:t>중추신경계</a:t>
              </a:r>
            </a:p>
            <a:p>
              <a:pPr algn="ctr" eaLnBrk="0" latinLnBrk="0" hangingPunct="0"/>
              <a:r>
                <a:rPr kumimoji="0" lang="en-US" altLang="en-US" sz="2000" b="1" dirty="0">
                  <a:latin typeface="Arial" pitchFamily="34" charset="0"/>
                </a:rPr>
                <a:t>(</a:t>
              </a:r>
              <a:r>
                <a:rPr kumimoji="0" lang="ko-KR" altLang="en-US" sz="2000" b="1" dirty="0">
                  <a:latin typeface="Arial" pitchFamily="34" charset="0"/>
                </a:rPr>
                <a:t>뇌와 척수</a:t>
              </a:r>
              <a:r>
                <a:rPr kumimoji="0" lang="en-US" altLang="en-US" sz="2000" b="1" dirty="0">
                  <a:latin typeface="Arial" pitchFamily="34" charset="0"/>
                </a:rPr>
                <a:t>)</a:t>
              </a: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4267200" y="2492896"/>
              <a:ext cx="2819400" cy="775595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800" b="1" dirty="0">
                  <a:latin typeface="Arial" pitchFamily="34" charset="0"/>
                </a:rPr>
                <a:t>신경계</a:t>
              </a:r>
              <a:endParaRPr kumimoji="0" lang="ko-KR" altLang="en-US" sz="1600" b="1" dirty="0">
                <a:latin typeface="Arial" pitchFamily="34" charset="0"/>
              </a:endParaRPr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611560" y="4690414"/>
              <a:ext cx="3427040" cy="775595"/>
            </a:xfrm>
            <a:prstGeom prst="rect">
              <a:avLst/>
            </a:prstGeom>
            <a:solidFill>
              <a:srgbClr val="66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000" b="1" dirty="0">
                  <a:latin typeface="Arial" pitchFamily="34" charset="0"/>
                </a:rPr>
                <a:t>자율신경계</a:t>
              </a:r>
            </a:p>
            <a:p>
              <a:pPr algn="ctr" eaLnBrk="0" latinLnBrk="0" hangingPunct="0"/>
              <a:r>
                <a:rPr kumimoji="0" lang="en-US" altLang="ko-KR" b="1" dirty="0">
                  <a:latin typeface="Arial" pitchFamily="34" charset="0"/>
                </a:rPr>
                <a:t>(</a:t>
              </a:r>
              <a:r>
                <a:rPr kumimoji="0" lang="ko-KR" altLang="en-US" b="1" dirty="0">
                  <a:latin typeface="Arial" pitchFamily="34" charset="0"/>
                </a:rPr>
                <a:t>내적 </a:t>
              </a:r>
              <a:r>
                <a:rPr kumimoji="0" lang="ko-KR" altLang="en-US" b="1" dirty="0" smtClean="0">
                  <a:latin typeface="Arial" pitchFamily="34" charset="0"/>
                </a:rPr>
                <a:t>기관의 자율적 활동 </a:t>
              </a:r>
              <a:r>
                <a:rPr lang="ko-KR" altLang="en-US" b="1" dirty="0" smtClean="0">
                  <a:latin typeface="Arial" pitchFamily="34" charset="0"/>
                </a:rPr>
                <a:t>통</a:t>
              </a:r>
              <a:r>
                <a:rPr lang="ko-KR" altLang="en-US" b="1" dirty="0">
                  <a:latin typeface="Arial" pitchFamily="34" charset="0"/>
                </a:rPr>
                <a:t>제</a:t>
              </a:r>
              <a:r>
                <a:rPr kumimoji="0" lang="en-US" altLang="ko-KR" b="1" dirty="0" smtClean="0">
                  <a:latin typeface="Arial" pitchFamily="34" charset="0"/>
                </a:rPr>
                <a:t>)</a:t>
              </a:r>
              <a:endParaRPr kumimoji="0" lang="en-US" altLang="ko-KR" b="1" dirty="0">
                <a:latin typeface="Arial" pitchFamily="34" charset="0"/>
              </a:endParaRPr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4267200" y="4690414"/>
              <a:ext cx="3329136" cy="775595"/>
            </a:xfrm>
            <a:prstGeom prst="rect">
              <a:avLst/>
            </a:prstGeom>
            <a:solidFill>
              <a:srgbClr val="66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000" b="1" dirty="0">
                  <a:latin typeface="Arial" pitchFamily="34" charset="0"/>
                </a:rPr>
                <a:t>체신경계</a:t>
              </a:r>
            </a:p>
            <a:p>
              <a:pPr algn="ctr" eaLnBrk="0" latinLnBrk="0" hangingPunct="0"/>
              <a:r>
                <a:rPr kumimoji="0" lang="en-US" altLang="ko-KR" sz="2000" b="1" dirty="0">
                  <a:latin typeface="Arial" pitchFamily="34" charset="0"/>
                </a:rPr>
                <a:t>(</a:t>
              </a:r>
              <a:r>
                <a:rPr kumimoji="0" lang="ko-KR" altLang="en-US" sz="2000" b="1" dirty="0">
                  <a:latin typeface="Arial" pitchFamily="34" charset="0"/>
                </a:rPr>
                <a:t>골격근육의 수의적 운동</a:t>
              </a:r>
              <a:r>
                <a:rPr kumimoji="0" lang="en-US" altLang="ko-KR" sz="2000" b="1" dirty="0">
                  <a:latin typeface="Arial" pitchFamily="34" charset="0"/>
                </a:rPr>
                <a:t>)</a:t>
              </a:r>
            </a:p>
          </p:txBody>
        </p:sp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990600" y="5853806"/>
              <a:ext cx="2819400" cy="775595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000" b="1" dirty="0" smtClean="0">
                  <a:latin typeface="Arial" pitchFamily="34" charset="0"/>
                </a:rPr>
                <a:t>교감신경</a:t>
              </a:r>
              <a:endParaRPr kumimoji="0" lang="en-US" altLang="en-US" sz="2000" b="1" dirty="0">
                <a:latin typeface="Arial" pitchFamily="34" charset="0"/>
              </a:endParaRPr>
            </a:p>
            <a:p>
              <a:pPr algn="ctr" eaLnBrk="0" latinLnBrk="0" hangingPunct="0"/>
              <a:r>
                <a:rPr kumimoji="0" lang="en-US" altLang="en-US" sz="2000" b="1" dirty="0">
                  <a:latin typeface="Arial" pitchFamily="34" charset="0"/>
                </a:rPr>
                <a:t>(arousing)</a:t>
              </a:r>
            </a:p>
          </p:txBody>
        </p:sp>
        <p:sp>
          <p:nvSpPr>
            <p:cNvPr id="18" name="Rectangle 23"/>
            <p:cNvSpPr>
              <a:spLocks noChangeArrowheads="1"/>
            </p:cNvSpPr>
            <p:nvPr/>
          </p:nvSpPr>
          <p:spPr bwMode="auto">
            <a:xfrm>
              <a:off x="4267200" y="5853806"/>
              <a:ext cx="2819400" cy="775595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000" b="1" dirty="0" smtClean="0">
                  <a:latin typeface="Arial" pitchFamily="34" charset="0"/>
                </a:rPr>
                <a:t>부교감신경</a:t>
              </a:r>
              <a:r>
                <a:rPr kumimoji="0" lang="en-US" altLang="en-US" sz="2000" b="1" dirty="0" smtClean="0">
                  <a:latin typeface="Arial" pitchFamily="34" charset="0"/>
                </a:rPr>
                <a:t> </a:t>
              </a:r>
              <a:endParaRPr kumimoji="0" lang="en-US" altLang="en-US" sz="2000" b="1" dirty="0">
                <a:latin typeface="Arial" pitchFamily="34" charset="0"/>
              </a:endParaRPr>
            </a:p>
            <a:p>
              <a:pPr algn="ctr" eaLnBrk="0" latinLnBrk="0" hangingPunct="0"/>
              <a:r>
                <a:rPr kumimoji="0" lang="en-US" altLang="en-US" sz="2000" b="1" dirty="0">
                  <a:latin typeface="Arial" pitchFamily="34" charset="0"/>
                </a:rPr>
                <a:t>(calming)</a:t>
              </a:r>
            </a:p>
          </p:txBody>
        </p:sp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2590800" y="3591655"/>
              <a:ext cx="2819400" cy="775595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800" b="1" dirty="0">
                  <a:latin typeface="Arial" pitchFamily="34" charset="0"/>
                </a:rPr>
                <a:t>말초신경계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45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3-2. </a:t>
            </a:r>
            <a:r>
              <a:rPr lang="ko-KR" altLang="en-US" b="1" dirty="0" smtClean="0">
                <a:solidFill>
                  <a:srgbClr val="002060"/>
                </a:solidFill>
              </a:rPr>
              <a:t>말초신경계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23528" y="980728"/>
            <a:ext cx="8424936" cy="56166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600" dirty="0">
                <a:solidFill>
                  <a:srgbClr val="C00000"/>
                </a:solidFill>
              </a:rPr>
              <a:t>자율신경계 </a:t>
            </a:r>
            <a:r>
              <a:rPr lang="en-US" altLang="ko-KR" sz="3600" dirty="0" smtClean="0">
                <a:solidFill>
                  <a:srgbClr val="C00000"/>
                </a:solidFill>
              </a:rPr>
              <a:t>(Autonomic </a:t>
            </a:r>
            <a:r>
              <a:rPr lang="en-US" altLang="ko-KR" sz="3600" dirty="0">
                <a:solidFill>
                  <a:srgbClr val="C00000"/>
                </a:solidFill>
              </a:rPr>
              <a:t>Nervous </a:t>
            </a:r>
            <a:r>
              <a:rPr lang="en-US" altLang="ko-KR" sz="3600" dirty="0" smtClean="0">
                <a:solidFill>
                  <a:srgbClr val="C00000"/>
                </a:solidFill>
              </a:rPr>
              <a:t>System) </a:t>
            </a:r>
            <a:endParaRPr lang="en-US" altLang="ko-KR" sz="3600" dirty="0">
              <a:solidFill>
                <a:srgbClr val="C00000"/>
              </a:solidFill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/>
              <a:t>내분비선과 내장 근육 등의 운동관장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          되지 </a:t>
            </a:r>
            <a:r>
              <a:rPr lang="ko-KR" altLang="en-US" sz="3200" dirty="0"/>
              <a:t>않는다 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/>
              <a:t>의식되지 </a:t>
            </a:r>
            <a:r>
              <a:rPr lang="ko-KR" altLang="en-US" sz="3200" dirty="0" smtClean="0"/>
              <a:t>않는 게 </a:t>
            </a:r>
            <a:r>
              <a:rPr lang="ko-KR" altLang="en-US" sz="3200" dirty="0"/>
              <a:t>당연</a:t>
            </a:r>
            <a:r>
              <a:rPr lang="en-US" altLang="ko-KR" sz="3200" dirty="0"/>
              <a:t>. </a:t>
            </a:r>
            <a:r>
              <a:rPr lang="ko-KR" altLang="en-US" sz="3200" dirty="0"/>
              <a:t>잠깐 </a:t>
            </a:r>
            <a:r>
              <a:rPr lang="ko-KR" altLang="en-US" sz="3200" dirty="0" err="1" smtClean="0"/>
              <a:t>정신줄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놓고 있다가 심장이 멎는다면</a:t>
            </a:r>
            <a:r>
              <a:rPr lang="en-US" altLang="ko-KR" sz="32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600" dirty="0" smtClean="0">
                <a:solidFill>
                  <a:srgbClr val="C00000"/>
                </a:solidFill>
              </a:rPr>
              <a:t>체신경계 </a:t>
            </a:r>
            <a:r>
              <a:rPr lang="en-US" altLang="ko-KR" sz="3600" dirty="0" smtClean="0">
                <a:solidFill>
                  <a:srgbClr val="C00000"/>
                </a:solidFill>
              </a:rPr>
              <a:t>(Somatic nervous system)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의식적 골 근육의 운동을 통제</a:t>
            </a:r>
            <a:endParaRPr lang="en-US" altLang="ko-KR" sz="3200" dirty="0"/>
          </a:p>
        </p:txBody>
      </p:sp>
      <p:sp>
        <p:nvSpPr>
          <p:cNvPr id="6" name="직사각형 5"/>
          <p:cNvSpPr/>
          <p:nvPr/>
        </p:nvSpPr>
        <p:spPr>
          <a:xfrm>
            <a:off x="1115616" y="2780928"/>
            <a:ext cx="1080120" cy="638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9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8640"/>
            <a:ext cx="5808513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3-3. </a:t>
            </a:r>
            <a:r>
              <a:rPr lang="ko-KR" altLang="en-US" b="1" dirty="0" smtClean="0">
                <a:solidFill>
                  <a:srgbClr val="002060"/>
                </a:solidFill>
              </a:rPr>
              <a:t>자율신경계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980728"/>
            <a:ext cx="3283400" cy="56166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>
                <a:solidFill>
                  <a:srgbClr val="C00000"/>
                </a:solidFill>
              </a:rPr>
              <a:t>교감신경계 </a:t>
            </a:r>
            <a:r>
              <a:rPr lang="en-US" altLang="ko-KR" sz="2800" dirty="0" smtClean="0">
                <a:solidFill>
                  <a:srgbClr val="C00000"/>
                </a:solidFill>
              </a:rPr>
              <a:t>(Sympathetic </a:t>
            </a:r>
            <a:r>
              <a:rPr lang="en-US" altLang="ko-KR" sz="2800" dirty="0">
                <a:solidFill>
                  <a:srgbClr val="C00000"/>
                </a:solidFill>
              </a:rPr>
              <a:t>Nervous </a:t>
            </a:r>
            <a:r>
              <a:rPr lang="en-US" altLang="ko-KR" sz="2800" dirty="0" smtClean="0">
                <a:solidFill>
                  <a:srgbClr val="C00000"/>
                </a:solidFill>
              </a:rPr>
              <a:t>System) </a:t>
            </a:r>
            <a:endParaRPr lang="en-US" altLang="ko-KR" sz="2800" dirty="0">
              <a:solidFill>
                <a:srgbClr val="C00000"/>
              </a:solidFill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스트레스에 </a:t>
            </a:r>
            <a:r>
              <a:rPr lang="ko-KR" altLang="en-US" dirty="0"/>
              <a:t>따른 경계반응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>
                <a:solidFill>
                  <a:srgbClr val="C00000"/>
                </a:solidFill>
              </a:rPr>
              <a:t>부교감 신경계 </a:t>
            </a:r>
            <a:r>
              <a:rPr lang="en-US" altLang="ko-KR" sz="2800" dirty="0" smtClean="0">
                <a:solidFill>
                  <a:srgbClr val="C00000"/>
                </a:solidFill>
              </a:rPr>
              <a:t>(Parasympathetic </a:t>
            </a:r>
            <a:r>
              <a:rPr lang="en-US" altLang="ko-KR" sz="2800" dirty="0">
                <a:solidFill>
                  <a:srgbClr val="C00000"/>
                </a:solidFill>
              </a:rPr>
              <a:t>Nervous </a:t>
            </a:r>
            <a:r>
              <a:rPr lang="en-US" altLang="ko-KR" sz="2800" dirty="0" smtClean="0">
                <a:solidFill>
                  <a:srgbClr val="C00000"/>
                </a:solidFill>
              </a:rPr>
              <a:t>System) </a:t>
            </a:r>
            <a:endParaRPr lang="en-US" altLang="ko-KR" sz="2800" dirty="0">
              <a:solidFill>
                <a:srgbClr val="C00000"/>
              </a:solidFill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           반응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27584" y="4797152"/>
            <a:ext cx="1080120" cy="43204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25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3-4.</a:t>
            </a:r>
            <a:r>
              <a:rPr lang="ko-KR" altLang="en-US" b="1" dirty="0" smtClean="0">
                <a:solidFill>
                  <a:srgbClr val="002060"/>
                </a:solidFill>
              </a:rPr>
              <a:t>중추신경계</a:t>
            </a:r>
            <a:r>
              <a:rPr lang="en-US" altLang="ko-KR" b="1" dirty="0" smtClean="0">
                <a:solidFill>
                  <a:srgbClr val="002060"/>
                </a:solidFill>
              </a:rPr>
              <a:t>: </a:t>
            </a:r>
            <a:r>
              <a:rPr lang="ko-KR" altLang="en-US" b="1" dirty="0" smtClean="0">
                <a:solidFill>
                  <a:srgbClr val="002060"/>
                </a:solidFill>
              </a:rPr>
              <a:t>척수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323528" y="945232"/>
            <a:ext cx="8640960" cy="4572000"/>
          </a:xfrm>
        </p:spPr>
        <p:txBody>
          <a:bodyPr/>
          <a:lstStyle/>
          <a:p>
            <a:r>
              <a:rPr lang="ko-KR" altLang="en-US" dirty="0" smtClean="0"/>
              <a:t>중추신경계의 일부로               </a:t>
            </a:r>
            <a:r>
              <a:rPr lang="en-US" altLang="ko-KR" dirty="0" smtClean="0"/>
              <a:t>(reflex)</a:t>
            </a:r>
            <a:r>
              <a:rPr lang="ko-KR" altLang="en-US" dirty="0" smtClean="0"/>
              <a:t>담당</a:t>
            </a:r>
            <a:endParaRPr lang="en-US" altLang="ko-KR" dirty="0"/>
          </a:p>
          <a:p>
            <a:r>
              <a:rPr lang="ko-KR" altLang="en-US" dirty="0" smtClean="0">
                <a:solidFill>
                  <a:srgbClr val="C00000"/>
                </a:solidFill>
              </a:rPr>
              <a:t>반사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감각자극에 </a:t>
            </a:r>
            <a:r>
              <a:rPr lang="ko-KR" altLang="en-US" dirty="0"/>
              <a:t>대한 간단하고</a:t>
            </a:r>
            <a:r>
              <a:rPr lang="en-US" altLang="ko-KR" dirty="0"/>
              <a:t>, </a:t>
            </a:r>
            <a:r>
              <a:rPr lang="ko-KR" altLang="en-US" dirty="0"/>
              <a:t>자동적이고</a:t>
            </a:r>
            <a:r>
              <a:rPr lang="en-US" altLang="ko-KR" dirty="0"/>
              <a:t>, </a:t>
            </a:r>
            <a:r>
              <a:rPr lang="ko-KR" altLang="en-US" dirty="0"/>
              <a:t>태생적인 </a:t>
            </a:r>
            <a:r>
              <a:rPr lang="ko-KR" altLang="en-US" dirty="0" smtClean="0"/>
              <a:t>반응</a:t>
            </a:r>
            <a:endParaRPr lang="en-US" altLang="ko-KR" dirty="0" smtClean="0"/>
          </a:p>
          <a:p>
            <a:r>
              <a:rPr lang="ko-KR" altLang="en-US" dirty="0" smtClean="0"/>
              <a:t>인간은 보통 </a:t>
            </a:r>
            <a:r>
              <a:rPr lang="en-US" altLang="ko-KR" dirty="0" smtClean="0"/>
              <a:t>30-40</a:t>
            </a:r>
            <a:r>
              <a:rPr lang="ko-KR" altLang="en-US" dirty="0" smtClean="0"/>
              <a:t>개 반사행동을 가지고 태어나지만 대체로 영아기 때 사라짐</a:t>
            </a:r>
            <a:endParaRPr lang="en-US" altLang="en-US" dirty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95520" y="2996952"/>
            <a:ext cx="8152943" cy="3772272"/>
            <a:chOff x="595520" y="2780928"/>
            <a:chExt cx="8152943" cy="3772272"/>
          </a:xfrm>
        </p:grpSpPr>
        <p:pic>
          <p:nvPicPr>
            <p:cNvPr id="6" name="Picture 5" descr="2-7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4"/>
            <a:stretch>
              <a:fillRect/>
            </a:stretch>
          </p:blipFill>
          <p:spPr bwMode="auto">
            <a:xfrm>
              <a:off x="1160575" y="2957593"/>
              <a:ext cx="7587888" cy="3595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1712177" y="5468319"/>
              <a:ext cx="24216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595520" y="5313336"/>
              <a:ext cx="1130111" cy="3719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>
                <a:lnSpc>
                  <a:spcPct val="80000"/>
                </a:lnSpc>
              </a:pPr>
              <a:r>
                <a:rPr kumimoji="0" lang="ko-KR" altLang="en-US" sz="2000" b="1" dirty="0">
                  <a:latin typeface="Arial" pitchFamily="34" charset="0"/>
                </a:rPr>
                <a:t>피부</a:t>
              </a:r>
              <a:endParaRPr kumimoji="0" lang="ko-KR" altLang="en-US" sz="1600" b="1" dirty="0">
                <a:latin typeface="Arial" pitchFamily="34" charset="0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775020" y="5251342"/>
              <a:ext cx="0" cy="2479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290686" y="4879383"/>
              <a:ext cx="887944" cy="3719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>
                <a:lnSpc>
                  <a:spcPct val="80000"/>
                </a:lnSpc>
              </a:pPr>
              <a:r>
                <a:rPr kumimoji="0" lang="ko-KR" altLang="en-US" sz="2000" b="1" dirty="0">
                  <a:latin typeface="Arial" pitchFamily="34" charset="0"/>
                </a:rPr>
                <a:t>근육</a:t>
              </a:r>
              <a:endParaRPr kumimoji="0" lang="ko-KR" altLang="en-US" sz="1600" b="1" dirty="0">
                <a:latin typeface="Arial" pitchFamily="34" charset="0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3528427" y="3660183"/>
              <a:ext cx="1009028" cy="723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635896" y="3350218"/>
              <a:ext cx="1990543" cy="413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>
                <a:lnSpc>
                  <a:spcPct val="80000"/>
                </a:lnSpc>
              </a:pPr>
              <a:r>
                <a:rPr kumimoji="0" lang="ko-KR" altLang="en-US" sz="2000" b="1" dirty="0">
                  <a:latin typeface="Arial" pitchFamily="34" charset="0"/>
                </a:rPr>
                <a:t>감각뉴런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3985853" y="4724400"/>
              <a:ext cx="430518" cy="1549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308742" y="4569417"/>
              <a:ext cx="1533722" cy="4959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>
                <a:lnSpc>
                  <a:spcPct val="80000"/>
                </a:lnSpc>
              </a:pPr>
              <a:r>
                <a:rPr kumimoji="0" lang="ko-KR" altLang="en-US" sz="2000" b="1" dirty="0">
                  <a:latin typeface="Arial" pitchFamily="34" charset="0"/>
                </a:rPr>
                <a:t>운동뉴런</a:t>
              </a:r>
              <a:endParaRPr kumimoji="0" lang="ko-KR" altLang="en-US" sz="1600" b="1" dirty="0">
                <a:latin typeface="Arial" pitchFamily="34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V="1">
              <a:off x="6999482" y="3081580"/>
              <a:ext cx="255620" cy="2686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6972574" y="2780928"/>
              <a:ext cx="726500" cy="3626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>
                <a:lnSpc>
                  <a:spcPct val="80000"/>
                </a:lnSpc>
              </a:pPr>
              <a:r>
                <a:rPr kumimoji="0" lang="ko-KR" altLang="en-US" sz="2000" b="1" dirty="0">
                  <a:latin typeface="Arial" pitchFamily="34" charset="0"/>
                </a:rPr>
                <a:t>뇌</a:t>
              </a:r>
              <a:endParaRPr kumimoji="0" lang="ko-KR" altLang="en-US" sz="1600" b="1" dirty="0">
                <a:latin typeface="Arial" pitchFamily="34" charset="0"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6568963" y="3866827"/>
              <a:ext cx="887944" cy="3719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7295463" y="3501008"/>
              <a:ext cx="1372278" cy="3864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>
                <a:lnSpc>
                  <a:spcPct val="80000"/>
                </a:lnSpc>
              </a:pPr>
              <a:r>
                <a:rPr lang="ko-KR" altLang="en-US" sz="2000" b="1" dirty="0">
                  <a:latin typeface="Arial" pitchFamily="34" charset="0"/>
                </a:rPr>
                <a:t>개</a:t>
              </a:r>
              <a:r>
                <a:rPr lang="ko-KR" altLang="en-US" sz="2000" b="1" dirty="0" smtClean="0">
                  <a:latin typeface="Arial" pitchFamily="34" charset="0"/>
                </a:rPr>
                <a:t>재</a:t>
              </a:r>
              <a:r>
                <a:rPr kumimoji="0" lang="ko-KR" altLang="en-US" sz="2000" b="1" dirty="0" smtClean="0">
                  <a:latin typeface="Arial" pitchFamily="34" charset="0"/>
                </a:rPr>
                <a:t>뉴런</a:t>
              </a:r>
              <a:endParaRPr kumimoji="0" lang="ko-KR" altLang="en-US" sz="1600" b="1" dirty="0">
                <a:latin typeface="Arial" pitchFamily="34" charset="0"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7026389" y="4734732"/>
              <a:ext cx="161444" cy="3306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7053297" y="5003369"/>
              <a:ext cx="1372278" cy="464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>
                <a:lnSpc>
                  <a:spcPct val="80000"/>
                </a:lnSpc>
              </a:pPr>
              <a:r>
                <a:rPr kumimoji="0" lang="ko-KR" altLang="en-US" sz="2000" b="1" dirty="0">
                  <a:latin typeface="Arial" pitchFamily="34" charset="0"/>
                </a:rPr>
                <a:t>척수</a:t>
              </a:r>
              <a:endParaRPr kumimoji="0" lang="ko-KR" altLang="en-US" sz="1600" b="1" dirty="0">
                <a:latin typeface="Arial" pitchFamily="34" charset="0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833403" y="945232"/>
            <a:ext cx="1080120" cy="49634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8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1520" y="332656"/>
            <a:ext cx="8640959" cy="6048672"/>
            <a:chOff x="251520" y="188640"/>
            <a:chExt cx="8640959" cy="6048672"/>
          </a:xfrm>
        </p:grpSpPr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1673560" y="1248573"/>
              <a:ext cx="4899248" cy="1028299"/>
              <a:chOff x="1248" y="2448"/>
              <a:chExt cx="2064" cy="310"/>
            </a:xfrm>
          </p:grpSpPr>
          <p:sp>
            <p:nvSpPr>
              <p:cNvPr id="24" name="Line 5"/>
              <p:cNvSpPr>
                <a:spLocks noChangeShapeType="1"/>
              </p:cNvSpPr>
              <p:nvPr/>
            </p:nvSpPr>
            <p:spPr bwMode="auto">
              <a:xfrm flipV="1">
                <a:off x="1248" y="2590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Line 6"/>
              <p:cNvSpPr>
                <a:spLocks noChangeShapeType="1"/>
              </p:cNvSpPr>
              <p:nvPr/>
            </p:nvSpPr>
            <p:spPr bwMode="auto">
              <a:xfrm flipV="1">
                <a:off x="1248" y="2600"/>
                <a:ext cx="20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Line 7"/>
              <p:cNvSpPr>
                <a:spLocks noChangeShapeType="1"/>
              </p:cNvSpPr>
              <p:nvPr/>
            </p:nvSpPr>
            <p:spPr bwMode="auto">
              <a:xfrm flipV="1">
                <a:off x="2304" y="244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Line 8"/>
              <p:cNvSpPr>
                <a:spLocks noChangeShapeType="1"/>
              </p:cNvSpPr>
              <p:nvPr/>
            </p:nvSpPr>
            <p:spPr bwMode="auto">
              <a:xfrm flipV="1">
                <a:off x="3312" y="2590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V="1">
              <a:off x="1547664" y="4858225"/>
              <a:ext cx="0" cy="3111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V="1">
              <a:off x="1547664" y="4889025"/>
              <a:ext cx="3947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V="1">
              <a:off x="2445947" y="4586437"/>
              <a:ext cx="0" cy="2666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5494784" y="4870505"/>
              <a:ext cx="0" cy="3111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2" name="Group 13"/>
            <p:cNvGrpSpPr>
              <a:grpSpLocks/>
            </p:cNvGrpSpPr>
            <p:nvPr/>
          </p:nvGrpSpPr>
          <p:grpSpPr bwMode="auto">
            <a:xfrm>
              <a:off x="1115616" y="3036985"/>
              <a:ext cx="3276600" cy="574133"/>
              <a:chOff x="1248" y="2448"/>
              <a:chExt cx="2064" cy="310"/>
            </a:xfrm>
          </p:grpSpPr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 flipV="1">
                <a:off x="1248" y="2590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 flipV="1">
                <a:off x="1248" y="2600"/>
                <a:ext cx="20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Line 16"/>
              <p:cNvSpPr>
                <a:spLocks noChangeShapeType="1"/>
              </p:cNvSpPr>
              <p:nvPr/>
            </p:nvSpPr>
            <p:spPr bwMode="auto">
              <a:xfrm flipV="1">
                <a:off x="2304" y="244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Line 17"/>
              <p:cNvSpPr>
                <a:spLocks noChangeShapeType="1"/>
              </p:cNvSpPr>
              <p:nvPr/>
            </p:nvSpPr>
            <p:spPr bwMode="auto">
              <a:xfrm flipV="1">
                <a:off x="3312" y="2590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4788024" y="1916832"/>
              <a:ext cx="3672408" cy="6147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3200" b="1" dirty="0" smtClean="0">
                  <a:latin typeface="Arial" pitchFamily="34" charset="0"/>
                </a:rPr>
                <a:t>중추신경계</a:t>
              </a:r>
              <a:endParaRPr kumimoji="0" lang="ko-KR" altLang="en-US" sz="3200" b="1" dirty="0">
                <a:latin typeface="Arial" pitchFamily="34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2625080" y="188640"/>
              <a:ext cx="2819400" cy="1066776"/>
            </a:xfrm>
            <a:prstGeom prst="rect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800" b="1" dirty="0">
                  <a:latin typeface="Arial" pitchFamily="34" charset="0"/>
                </a:rPr>
                <a:t>신경계</a:t>
              </a:r>
              <a:endParaRPr kumimoji="0" lang="ko-KR" altLang="en-US" sz="1600" b="1" dirty="0">
                <a:latin typeface="Arial" pitchFamily="34" charset="0"/>
              </a:endParaRPr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251520" y="3570373"/>
              <a:ext cx="3427040" cy="1066776"/>
            </a:xfrm>
            <a:prstGeom prst="rect">
              <a:avLst/>
            </a:prstGeom>
            <a:solidFill>
              <a:srgbClr val="66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000" b="1" dirty="0">
                  <a:latin typeface="Arial" pitchFamily="34" charset="0"/>
                </a:rPr>
                <a:t>자율신경계</a:t>
              </a:r>
            </a:p>
            <a:p>
              <a:pPr algn="ctr" eaLnBrk="0" latinLnBrk="0" hangingPunct="0"/>
              <a:r>
                <a:rPr kumimoji="0" lang="en-US" altLang="ko-KR" b="1" dirty="0">
                  <a:latin typeface="Arial" pitchFamily="34" charset="0"/>
                </a:rPr>
                <a:t>(</a:t>
              </a:r>
              <a:r>
                <a:rPr kumimoji="0" lang="ko-KR" altLang="en-US" b="1" dirty="0">
                  <a:latin typeface="Arial" pitchFamily="34" charset="0"/>
                </a:rPr>
                <a:t>내적 </a:t>
              </a:r>
              <a:r>
                <a:rPr kumimoji="0" lang="ko-KR" altLang="en-US" b="1" dirty="0" smtClean="0">
                  <a:latin typeface="Arial" pitchFamily="34" charset="0"/>
                </a:rPr>
                <a:t>기관의 자율적 활동 </a:t>
              </a:r>
              <a:r>
                <a:rPr lang="ko-KR" altLang="en-US" b="1" dirty="0" smtClean="0">
                  <a:latin typeface="Arial" pitchFamily="34" charset="0"/>
                </a:rPr>
                <a:t>통</a:t>
              </a:r>
              <a:r>
                <a:rPr lang="ko-KR" altLang="en-US" b="1" dirty="0">
                  <a:latin typeface="Arial" pitchFamily="34" charset="0"/>
                </a:rPr>
                <a:t>제</a:t>
              </a:r>
              <a:r>
                <a:rPr kumimoji="0" lang="en-US" altLang="ko-KR" b="1" dirty="0" smtClean="0">
                  <a:latin typeface="Arial" pitchFamily="34" charset="0"/>
                </a:rPr>
                <a:t>)</a:t>
              </a:r>
              <a:endParaRPr kumimoji="0" lang="en-US" altLang="ko-KR" b="1" dirty="0">
                <a:latin typeface="Arial" pitchFamily="34" charset="0"/>
              </a:endParaRPr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3779912" y="3570373"/>
              <a:ext cx="3329136" cy="1066776"/>
            </a:xfrm>
            <a:prstGeom prst="rect">
              <a:avLst/>
            </a:prstGeom>
            <a:solidFill>
              <a:srgbClr val="66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000" b="1" dirty="0">
                  <a:latin typeface="Arial" pitchFamily="34" charset="0"/>
                </a:rPr>
                <a:t>체신경계</a:t>
              </a:r>
            </a:p>
            <a:p>
              <a:pPr algn="ctr" eaLnBrk="0" latinLnBrk="0" hangingPunct="0"/>
              <a:r>
                <a:rPr kumimoji="0" lang="en-US" altLang="ko-KR" sz="2000" b="1" dirty="0">
                  <a:latin typeface="Arial" pitchFamily="34" charset="0"/>
                </a:rPr>
                <a:t>(</a:t>
              </a:r>
              <a:r>
                <a:rPr kumimoji="0" lang="ko-KR" altLang="en-US" sz="2000" b="1" dirty="0">
                  <a:latin typeface="Arial" pitchFamily="34" charset="0"/>
                </a:rPr>
                <a:t>골격근육의 수의적 운동</a:t>
              </a:r>
              <a:r>
                <a:rPr kumimoji="0" lang="en-US" altLang="ko-KR" sz="2000" b="1" dirty="0">
                  <a:latin typeface="Arial" pitchFamily="34" charset="0"/>
                </a:rPr>
                <a:t>)</a:t>
              </a:r>
            </a:p>
          </p:txBody>
        </p:sp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846584" y="5170536"/>
              <a:ext cx="2819400" cy="1066776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000" b="1" dirty="0" smtClean="0">
                  <a:latin typeface="Arial" pitchFamily="34" charset="0"/>
                </a:rPr>
                <a:t>교감신경</a:t>
              </a:r>
              <a:endParaRPr kumimoji="0" lang="en-US" altLang="en-US" sz="2000" b="1" dirty="0">
                <a:latin typeface="Arial" pitchFamily="34" charset="0"/>
              </a:endParaRPr>
            </a:p>
            <a:p>
              <a:pPr algn="ctr" eaLnBrk="0" latinLnBrk="0" hangingPunct="0"/>
              <a:r>
                <a:rPr kumimoji="0" lang="en-US" altLang="en-US" sz="2000" b="1" dirty="0">
                  <a:latin typeface="Arial" pitchFamily="34" charset="0"/>
                </a:rPr>
                <a:t>(arousing)</a:t>
              </a:r>
            </a:p>
          </p:txBody>
        </p:sp>
        <p:sp>
          <p:nvSpPr>
            <p:cNvPr id="18" name="Rectangle 23"/>
            <p:cNvSpPr>
              <a:spLocks noChangeArrowheads="1"/>
            </p:cNvSpPr>
            <p:nvPr/>
          </p:nvSpPr>
          <p:spPr bwMode="auto">
            <a:xfrm>
              <a:off x="4123184" y="5170536"/>
              <a:ext cx="2819400" cy="1066776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000" b="1" dirty="0" smtClean="0">
                  <a:latin typeface="Arial" pitchFamily="34" charset="0"/>
                </a:rPr>
                <a:t>부교감신경</a:t>
              </a:r>
              <a:r>
                <a:rPr kumimoji="0" lang="en-US" altLang="en-US" sz="2000" b="1" dirty="0" smtClean="0">
                  <a:latin typeface="Arial" pitchFamily="34" charset="0"/>
                </a:rPr>
                <a:t> </a:t>
              </a:r>
              <a:endParaRPr kumimoji="0" lang="en-US" altLang="en-US" sz="2000" b="1" dirty="0">
                <a:latin typeface="Arial" pitchFamily="34" charset="0"/>
              </a:endParaRPr>
            </a:p>
            <a:p>
              <a:pPr algn="ctr" eaLnBrk="0" latinLnBrk="0" hangingPunct="0"/>
              <a:r>
                <a:rPr kumimoji="0" lang="en-US" altLang="en-US" sz="2000" b="1" dirty="0">
                  <a:latin typeface="Arial" pitchFamily="34" charset="0"/>
                </a:rPr>
                <a:t>(calming)</a:t>
              </a:r>
            </a:p>
          </p:txBody>
        </p:sp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998984" y="2103556"/>
              <a:ext cx="2819400" cy="10667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800" b="1" dirty="0">
                  <a:latin typeface="Arial" pitchFamily="34" charset="0"/>
                </a:rPr>
                <a:t>말초신경계</a:t>
              </a:r>
            </a:p>
          </p:txBody>
        </p:sp>
        <p:grpSp>
          <p:nvGrpSpPr>
            <p:cNvPr id="30" name="Group 13"/>
            <p:cNvGrpSpPr>
              <a:grpSpLocks/>
            </p:cNvGrpSpPr>
            <p:nvPr/>
          </p:nvGrpSpPr>
          <p:grpSpPr bwMode="auto">
            <a:xfrm>
              <a:off x="4985928" y="2526654"/>
              <a:ext cx="3276600" cy="574133"/>
              <a:chOff x="1248" y="2448"/>
              <a:chExt cx="2064" cy="310"/>
            </a:xfrm>
          </p:grpSpPr>
          <p:sp>
            <p:nvSpPr>
              <p:cNvPr id="31" name="Line 14"/>
              <p:cNvSpPr>
                <a:spLocks noChangeShapeType="1"/>
              </p:cNvSpPr>
              <p:nvPr/>
            </p:nvSpPr>
            <p:spPr bwMode="auto">
              <a:xfrm flipV="1">
                <a:off x="1248" y="2590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Line 15"/>
              <p:cNvSpPr>
                <a:spLocks noChangeShapeType="1"/>
              </p:cNvSpPr>
              <p:nvPr/>
            </p:nvSpPr>
            <p:spPr bwMode="auto">
              <a:xfrm flipV="1">
                <a:off x="1248" y="2600"/>
                <a:ext cx="20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Line 16"/>
              <p:cNvSpPr>
                <a:spLocks noChangeShapeType="1"/>
              </p:cNvSpPr>
              <p:nvPr/>
            </p:nvSpPr>
            <p:spPr bwMode="auto">
              <a:xfrm flipV="1">
                <a:off x="2304" y="244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Line 17"/>
              <p:cNvSpPr>
                <a:spLocks noChangeShapeType="1"/>
              </p:cNvSpPr>
              <p:nvPr/>
            </p:nvSpPr>
            <p:spPr bwMode="auto">
              <a:xfrm flipV="1">
                <a:off x="3312" y="2590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4700600" y="2922158"/>
              <a:ext cx="1664568" cy="533388"/>
            </a:xfrm>
            <a:prstGeom prst="rect">
              <a:avLst/>
            </a:prstGeom>
            <a:solidFill>
              <a:srgbClr val="66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2400" b="1" dirty="0" smtClean="0">
                  <a:latin typeface="Arial" pitchFamily="34" charset="0"/>
                </a:rPr>
                <a:t>척수</a:t>
              </a:r>
              <a:endParaRPr kumimoji="0" lang="en-US" altLang="ko-KR" sz="2400" b="1" dirty="0">
                <a:latin typeface="Arial" pitchFamily="34" charset="0"/>
              </a:endParaRPr>
            </a:p>
          </p:txBody>
        </p:sp>
        <p:sp>
          <p:nvSpPr>
            <p:cNvPr id="28" name="Rectangle 21"/>
            <p:cNvSpPr>
              <a:spLocks noChangeArrowheads="1"/>
            </p:cNvSpPr>
            <p:nvPr/>
          </p:nvSpPr>
          <p:spPr bwMode="auto">
            <a:xfrm>
              <a:off x="7380312" y="3036985"/>
              <a:ext cx="1512167" cy="1816146"/>
            </a:xfrm>
            <a:prstGeom prst="rect">
              <a:avLst/>
            </a:prstGeom>
            <a:solidFill>
              <a:srgbClr val="66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5400" b="1" dirty="0" smtClean="0">
                  <a:solidFill>
                    <a:srgbClr val="C00000"/>
                  </a:solidFill>
                  <a:latin typeface="Arial" pitchFamily="34" charset="0"/>
                </a:rPr>
                <a:t>뇌</a:t>
              </a:r>
              <a:endParaRPr kumimoji="0" lang="en-US" altLang="ko-KR" sz="2800" b="1" dirty="0">
                <a:solidFill>
                  <a:srgbClr val="C0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58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24328" y="188640"/>
            <a:ext cx="144016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18864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심리학과 </a:t>
            </a:r>
            <a:r>
              <a:rPr lang="ko-KR" altLang="en-US" sz="2800" dirty="0">
                <a:solidFill>
                  <a:srgbClr val="0070C0"/>
                </a:solidFill>
              </a:rPr>
              <a:t>뇌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2. </a:t>
            </a:r>
            <a:r>
              <a:rPr lang="ko-KR" altLang="en-US" sz="2800" dirty="0">
                <a:solidFill>
                  <a:srgbClr val="0070C0"/>
                </a:solidFill>
              </a:rPr>
              <a:t>신경계의 단위</a:t>
            </a:r>
            <a:r>
              <a:rPr lang="en-US" altLang="ko-KR" sz="2800" dirty="0">
                <a:solidFill>
                  <a:srgbClr val="0070C0"/>
                </a:solidFill>
              </a:rPr>
              <a:t>: </a:t>
            </a:r>
            <a:r>
              <a:rPr lang="ko-KR" altLang="en-US" sz="2800" dirty="0">
                <a:solidFill>
                  <a:srgbClr val="0070C0"/>
                </a:solidFill>
              </a:rPr>
              <a:t>뉴런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뉴런의 </a:t>
            </a:r>
            <a:r>
              <a:rPr lang="ko-KR" altLang="en-US" sz="2400" dirty="0" smtClean="0"/>
              <a:t>구조</a:t>
            </a:r>
            <a:r>
              <a:rPr lang="en-US" altLang="ko-KR" sz="2400" dirty="0" smtClean="0"/>
              <a:t>			2</a:t>
            </a:r>
            <a:r>
              <a:rPr lang="en-US" altLang="ko-KR" sz="2400" dirty="0"/>
              <a:t>) </a:t>
            </a:r>
            <a:r>
              <a:rPr lang="ko-KR" altLang="en-US" sz="2400" dirty="0"/>
              <a:t>뉴런의 종류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뉴런 내 </a:t>
            </a:r>
            <a:r>
              <a:rPr lang="ko-KR" altLang="en-US" sz="2400" dirty="0"/>
              <a:t>정보전달</a:t>
            </a:r>
            <a:r>
              <a:rPr lang="en-US" altLang="ko-KR" sz="2400" dirty="0"/>
              <a:t>: </a:t>
            </a:r>
            <a:r>
              <a:rPr lang="ko-KR" altLang="en-US" sz="2400" dirty="0" smtClean="0"/>
              <a:t>활동전위</a:t>
            </a:r>
            <a:r>
              <a:rPr lang="en-US" altLang="ko-KR" sz="2400" dirty="0" smtClean="0"/>
              <a:t>  	4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뉴런 간 </a:t>
            </a:r>
            <a:r>
              <a:rPr lang="ko-KR" altLang="en-US" sz="2400" dirty="0"/>
              <a:t>정보전달</a:t>
            </a:r>
            <a:r>
              <a:rPr lang="en-US" altLang="ko-KR" sz="2400" dirty="0"/>
              <a:t>: </a:t>
            </a:r>
            <a:r>
              <a:rPr lang="ko-KR" altLang="en-US" sz="2400" dirty="0"/>
              <a:t>시냅스 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5</a:t>
            </a:r>
            <a:r>
              <a:rPr lang="en-US" altLang="ko-KR" sz="2400" dirty="0"/>
              <a:t>) </a:t>
            </a:r>
            <a:r>
              <a:rPr lang="ko-KR" altLang="en-US" sz="2400" dirty="0"/>
              <a:t>신경전달물질과 </a:t>
            </a:r>
            <a:r>
              <a:rPr lang="ko-KR" altLang="en-US" sz="2400" dirty="0" smtClean="0"/>
              <a:t>약물</a:t>
            </a:r>
            <a:r>
              <a:rPr lang="en-US" altLang="ko-KR" sz="2400" dirty="0" smtClean="0"/>
              <a:t>		6</a:t>
            </a:r>
            <a:r>
              <a:rPr lang="en-US" altLang="ko-KR" sz="2400" dirty="0"/>
              <a:t>) </a:t>
            </a:r>
            <a:r>
              <a:rPr lang="ko-KR" altLang="en-US" sz="2400" dirty="0"/>
              <a:t>신경전달물질의 종류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신경계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신경계의 </a:t>
            </a:r>
            <a:r>
              <a:rPr lang="ko-KR" altLang="en-US" sz="2400" dirty="0" smtClean="0"/>
              <a:t>구조</a:t>
            </a:r>
            <a:r>
              <a:rPr lang="en-US" altLang="ko-KR" sz="2400" dirty="0" smtClean="0"/>
              <a:t>			2) </a:t>
            </a:r>
            <a:r>
              <a:rPr lang="ko-KR" altLang="en-US" sz="2400" dirty="0"/>
              <a:t>말초신경계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자율신경계</a:t>
            </a:r>
            <a:r>
              <a:rPr lang="en-US" altLang="ko-KR" sz="2400" dirty="0" smtClean="0"/>
              <a:t>			4</a:t>
            </a:r>
            <a:r>
              <a:rPr lang="en-US" altLang="ko-KR" sz="2400" dirty="0"/>
              <a:t>) </a:t>
            </a:r>
            <a:r>
              <a:rPr lang="ko-KR" altLang="en-US" sz="2400" dirty="0"/>
              <a:t>중추신경계</a:t>
            </a:r>
            <a:r>
              <a:rPr lang="en-US" altLang="ko-KR" sz="2400" dirty="0"/>
              <a:t>: </a:t>
            </a:r>
            <a:r>
              <a:rPr lang="ko-KR" altLang="en-US" sz="2400" dirty="0"/>
              <a:t>척수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C00000"/>
                </a:solidFill>
              </a:rPr>
              <a:t>5. </a:t>
            </a:r>
            <a:r>
              <a:rPr lang="ko-KR" altLang="en-US" sz="2800" dirty="0">
                <a:solidFill>
                  <a:srgbClr val="C00000"/>
                </a:solidFill>
              </a:rPr>
              <a:t>뇌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1</a:t>
            </a:r>
            <a:r>
              <a:rPr lang="en-US" altLang="ko-KR" sz="2400" dirty="0">
                <a:solidFill>
                  <a:srgbClr val="C00000"/>
                </a:solidFill>
              </a:rPr>
              <a:t>) </a:t>
            </a:r>
            <a:r>
              <a:rPr lang="ko-KR" altLang="en-US" sz="2400" dirty="0" smtClean="0">
                <a:solidFill>
                  <a:srgbClr val="C00000"/>
                </a:solidFill>
              </a:rPr>
              <a:t>뇌간</a:t>
            </a:r>
            <a:r>
              <a:rPr lang="en-US" altLang="ko-KR" sz="2400" dirty="0" smtClean="0">
                <a:solidFill>
                  <a:srgbClr val="C00000"/>
                </a:solidFill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</a:rPr>
              <a:t>소뇌</a:t>
            </a:r>
            <a:r>
              <a:rPr lang="en-US" altLang="ko-KR" sz="2400" dirty="0">
                <a:solidFill>
                  <a:srgbClr val="C00000"/>
                </a:solidFill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</a:rPr>
              <a:t>시상</a:t>
            </a:r>
            <a:r>
              <a:rPr lang="en-US" altLang="ko-KR" sz="2400" dirty="0" smtClean="0">
                <a:solidFill>
                  <a:srgbClr val="C00000"/>
                </a:solidFill>
              </a:rPr>
              <a:t>   	2</a:t>
            </a:r>
            <a:r>
              <a:rPr lang="en-US" altLang="ko-KR" sz="2400" dirty="0">
                <a:solidFill>
                  <a:srgbClr val="C00000"/>
                </a:solidFill>
              </a:rPr>
              <a:t>)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변연계</a:t>
            </a:r>
            <a:r>
              <a:rPr lang="en-US" altLang="ko-KR" sz="2400" dirty="0" smtClean="0">
                <a:solidFill>
                  <a:srgbClr val="C00000"/>
                </a:solidFill>
              </a:rPr>
              <a:t>		3) </a:t>
            </a:r>
            <a:r>
              <a:rPr lang="ko-KR" altLang="en-US" sz="2400" dirty="0">
                <a:solidFill>
                  <a:srgbClr val="C00000"/>
                </a:solidFill>
              </a:rPr>
              <a:t>대뇌피질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6. </a:t>
            </a:r>
            <a:r>
              <a:rPr lang="ko-KR" altLang="en-US" sz="2800" dirty="0">
                <a:solidFill>
                  <a:srgbClr val="0070C0"/>
                </a:solidFill>
              </a:rPr>
              <a:t>좌뇌와 우뇌 </a:t>
            </a:r>
            <a:r>
              <a:rPr lang="en-US" altLang="ko-KR" sz="2800" dirty="0">
                <a:solidFill>
                  <a:srgbClr val="0070C0"/>
                </a:solidFill>
              </a:rPr>
              <a:t>– </a:t>
            </a:r>
            <a:r>
              <a:rPr lang="ko-KR" altLang="en-US" sz="2800" dirty="0">
                <a:solidFill>
                  <a:srgbClr val="0070C0"/>
                </a:solidFill>
              </a:rPr>
              <a:t>뇌의 국재화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분할 뇌 </a:t>
            </a:r>
            <a:r>
              <a:rPr lang="ko-KR" altLang="en-US" sz="2400" dirty="0" smtClean="0"/>
              <a:t>실험</a:t>
            </a:r>
            <a:r>
              <a:rPr lang="en-US" altLang="ko-KR" sz="2400" dirty="0" smtClean="0"/>
              <a:t>	</a:t>
            </a:r>
          </a:p>
          <a:p>
            <a:pPr marL="624078" indent="-51435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2</a:t>
            </a:r>
            <a:r>
              <a:rPr lang="en-US" altLang="ko-KR" sz="2400" dirty="0"/>
              <a:t>) </a:t>
            </a:r>
            <a:r>
              <a:rPr lang="ko-KR" altLang="en-US" sz="2400" dirty="0"/>
              <a:t>좌뇌와 합리화 능력</a:t>
            </a:r>
            <a:r>
              <a:rPr lang="en-US" altLang="ko-KR" sz="2400" dirty="0"/>
              <a:t>: </a:t>
            </a:r>
            <a:r>
              <a:rPr lang="ko-KR" altLang="en-US" sz="2400" dirty="0"/>
              <a:t>해석자로써의 좌뇌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/>
              <a:t>뇌의 국재화와 그 해석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7564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243887" cy="685800"/>
          </a:xfrm>
        </p:spPr>
        <p:txBody>
          <a:bodyPr>
            <a:noAutofit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5. </a:t>
            </a:r>
            <a:r>
              <a:rPr lang="ko-KR" altLang="en-US" b="1" dirty="0">
                <a:solidFill>
                  <a:srgbClr val="002060"/>
                </a:solidFill>
              </a:rPr>
              <a:t>뇌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980728"/>
            <a:ext cx="8636124" cy="532859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인간의 뇌를 잘 떠서 조심스럽게 다림질을 한다면 </a:t>
            </a:r>
            <a:r>
              <a:rPr lang="en-US" altLang="ko-KR" sz="3200" dirty="0" smtClean="0"/>
              <a:t>Extra Large</a:t>
            </a:r>
            <a:r>
              <a:rPr lang="ko-KR" altLang="en-US" sz="3200" dirty="0" smtClean="0"/>
              <a:t>사이즈 피자보다 더 큰 사이즈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그렇지만 아직 우리는 뇌에 대해서 </a:t>
            </a:r>
            <a:r>
              <a:rPr lang="en-US" altLang="ko-KR" sz="3200" dirty="0" smtClean="0"/>
              <a:t>10%</a:t>
            </a:r>
            <a:r>
              <a:rPr lang="ko-KR" altLang="en-US" sz="3200" dirty="0" smtClean="0"/>
              <a:t>도 제대로 모르고 있는 상태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뉴런은 뇌의 기능적 단위임이 분명하지만 뉴런을 이해한다고 해서 뇌의 기능을 자동적으로 이해하는 것은 아님 </a:t>
            </a:r>
            <a:r>
              <a:rPr lang="en-US" altLang="ko-KR" sz="3200" dirty="0"/>
              <a:t>(</a:t>
            </a:r>
            <a:r>
              <a:rPr lang="ko-KR" altLang="en-US" sz="3200" dirty="0" smtClean="0"/>
              <a:t>도시에 있는 도로 하나를 이해한다고 도시의 기능을 이해 할 수 있는가</a:t>
            </a:r>
            <a:r>
              <a:rPr lang="en-US" altLang="ko-KR" sz="3200" dirty="0" smtClean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42589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43888" cy="655638"/>
          </a:xfrm>
        </p:spPr>
        <p:txBody>
          <a:bodyPr>
            <a:normAutofit fontScale="90000"/>
          </a:bodyPr>
          <a:lstStyle/>
          <a:p>
            <a:r>
              <a:rPr lang="ko-KR" altLang="en-US" sz="3500"/>
              <a:t>뇌 구조의 기본</a:t>
            </a:r>
          </a:p>
        </p:txBody>
      </p:sp>
      <p:pic>
        <p:nvPicPr>
          <p:cNvPr id="110595" name="Picture 3" descr="f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596" name="Group 4"/>
          <p:cNvGrpSpPr>
            <a:grpSpLocks/>
          </p:cNvGrpSpPr>
          <p:nvPr/>
        </p:nvGrpSpPr>
        <p:grpSpPr bwMode="auto">
          <a:xfrm>
            <a:off x="2590800" y="5410200"/>
            <a:ext cx="3352800" cy="1143000"/>
            <a:chOff x="1632" y="3408"/>
            <a:chExt cx="2112" cy="720"/>
          </a:xfrm>
        </p:grpSpPr>
        <p:sp>
          <p:nvSpPr>
            <p:cNvPr id="110597" name="Rectangle 5"/>
            <p:cNvSpPr>
              <a:spLocks noChangeArrowheads="1"/>
            </p:cNvSpPr>
            <p:nvPr/>
          </p:nvSpPr>
          <p:spPr bwMode="auto">
            <a:xfrm>
              <a:off x="1632" y="3600"/>
              <a:ext cx="182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 b="1" dirty="0">
                  <a:solidFill>
                    <a:srgbClr val="CC3300"/>
                  </a:solidFill>
                </a:rPr>
                <a:t>연수 </a:t>
              </a:r>
              <a:r>
                <a:rPr lang="en-US" altLang="ko-KR" sz="2400" b="1" dirty="0">
                  <a:solidFill>
                    <a:srgbClr val="CC3300"/>
                  </a:solidFill>
                </a:rPr>
                <a:t>(Medulla Oblongata)</a:t>
              </a:r>
              <a:r>
                <a:rPr lang="en-US" altLang="ko-KR" b="1" dirty="0"/>
                <a:t> </a:t>
              </a:r>
            </a:p>
          </p:txBody>
        </p:sp>
        <p:sp>
          <p:nvSpPr>
            <p:cNvPr id="110598" name="Line 6"/>
            <p:cNvSpPr>
              <a:spLocks noChangeShapeType="1"/>
            </p:cNvSpPr>
            <p:nvPr/>
          </p:nvSpPr>
          <p:spPr bwMode="auto">
            <a:xfrm flipV="1">
              <a:off x="3120" y="3408"/>
              <a:ext cx="624" cy="384"/>
            </a:xfrm>
            <a:prstGeom prst="line">
              <a:avLst/>
            </a:prstGeom>
            <a:noFill/>
            <a:ln w="25400">
              <a:solidFill>
                <a:srgbClr val="CC33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0599" name="Group 7"/>
          <p:cNvGrpSpPr>
            <a:grpSpLocks/>
          </p:cNvGrpSpPr>
          <p:nvPr/>
        </p:nvGrpSpPr>
        <p:grpSpPr bwMode="auto">
          <a:xfrm>
            <a:off x="5791200" y="2133600"/>
            <a:ext cx="2895600" cy="1752600"/>
            <a:chOff x="3648" y="1344"/>
            <a:chExt cx="1824" cy="1104"/>
          </a:xfrm>
          <a:noFill/>
        </p:grpSpPr>
        <p:sp>
          <p:nvSpPr>
            <p:cNvPr id="110600" name="Rectangle 8"/>
            <p:cNvSpPr>
              <a:spLocks noChangeArrowheads="1"/>
            </p:cNvSpPr>
            <p:nvPr/>
          </p:nvSpPr>
          <p:spPr bwMode="auto">
            <a:xfrm>
              <a:off x="3648" y="1344"/>
              <a:ext cx="1824" cy="3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 b="1" dirty="0">
                  <a:solidFill>
                    <a:srgbClr val="CC3300"/>
                  </a:solidFill>
                </a:rPr>
                <a:t>소뇌 </a:t>
              </a:r>
              <a:r>
                <a:rPr lang="en-US" altLang="ko-KR" sz="2400" b="1" dirty="0">
                  <a:solidFill>
                    <a:srgbClr val="CC3300"/>
                  </a:solidFill>
                </a:rPr>
                <a:t>(Cerebellum)</a:t>
              </a:r>
              <a:r>
                <a:rPr lang="en-US" altLang="ko-KR" dirty="0">
                  <a:solidFill>
                    <a:srgbClr val="CC3300"/>
                  </a:solidFill>
                </a:rPr>
                <a:t> </a:t>
              </a:r>
            </a:p>
          </p:txBody>
        </p:sp>
        <p:sp>
          <p:nvSpPr>
            <p:cNvPr id="110601" name="Line 9"/>
            <p:cNvSpPr>
              <a:spLocks noChangeShapeType="1"/>
            </p:cNvSpPr>
            <p:nvPr/>
          </p:nvSpPr>
          <p:spPr bwMode="auto">
            <a:xfrm>
              <a:off x="4512" y="1776"/>
              <a:ext cx="48" cy="672"/>
            </a:xfrm>
            <a:prstGeom prst="line">
              <a:avLst/>
            </a:prstGeom>
            <a:grpFill/>
            <a:ln w="25400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438400" y="1295400"/>
            <a:ext cx="2743200" cy="1981200"/>
            <a:chOff x="2438400" y="1295400"/>
            <a:chExt cx="2743200" cy="1981200"/>
          </a:xfrm>
        </p:grpSpPr>
        <p:sp>
          <p:nvSpPr>
            <p:cNvPr id="110603" name="Line 11"/>
            <p:cNvSpPr>
              <a:spLocks noChangeShapeType="1"/>
            </p:cNvSpPr>
            <p:nvPr/>
          </p:nvSpPr>
          <p:spPr bwMode="auto">
            <a:xfrm>
              <a:off x="4191000" y="1905000"/>
              <a:ext cx="762000" cy="13716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605" name="Rectangle 13"/>
            <p:cNvSpPr>
              <a:spLocks noChangeArrowheads="1"/>
            </p:cNvSpPr>
            <p:nvPr/>
          </p:nvSpPr>
          <p:spPr bwMode="auto">
            <a:xfrm>
              <a:off x="2438400" y="1295400"/>
              <a:ext cx="2743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 b="1" dirty="0">
                  <a:solidFill>
                    <a:srgbClr val="CC3300"/>
                  </a:solidFill>
                </a:rPr>
                <a:t>시상 </a:t>
              </a:r>
              <a:r>
                <a:rPr lang="en-US" altLang="ko-KR" sz="2400" b="1" dirty="0">
                  <a:solidFill>
                    <a:srgbClr val="CC3300"/>
                  </a:solidFill>
                </a:rPr>
                <a:t>(Thalamus)</a:t>
              </a:r>
              <a:r>
                <a:rPr lang="en-US" altLang="ko-KR" dirty="0"/>
                <a:t> 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81000" y="2438400"/>
            <a:ext cx="3990335" cy="1447800"/>
            <a:chOff x="381000" y="2438400"/>
            <a:chExt cx="3990335" cy="1447800"/>
          </a:xfrm>
        </p:grpSpPr>
        <p:sp>
          <p:nvSpPr>
            <p:cNvPr id="110604" name="Rectangle 12"/>
            <p:cNvSpPr>
              <a:spLocks noChangeArrowheads="1"/>
            </p:cNvSpPr>
            <p:nvPr/>
          </p:nvSpPr>
          <p:spPr bwMode="auto">
            <a:xfrm>
              <a:off x="381000" y="2438400"/>
              <a:ext cx="3657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 b="1" dirty="0">
                  <a:solidFill>
                    <a:srgbClr val="CC3300"/>
                  </a:solidFill>
                </a:rPr>
                <a:t>시상하부 </a:t>
              </a:r>
              <a:r>
                <a:rPr lang="en-US" altLang="ko-KR" sz="2400" b="1" dirty="0">
                  <a:solidFill>
                    <a:srgbClr val="CC3300"/>
                  </a:solidFill>
                </a:rPr>
                <a:t>(Hypothalamus)</a:t>
              </a:r>
              <a:r>
                <a:rPr lang="en-US" altLang="ko-KR" dirty="0"/>
                <a:t> </a:t>
              </a:r>
            </a:p>
          </p:txBody>
        </p:sp>
        <p:sp>
          <p:nvSpPr>
            <p:cNvPr id="110606" name="Line 14"/>
            <p:cNvSpPr>
              <a:spLocks noChangeShapeType="1"/>
            </p:cNvSpPr>
            <p:nvPr/>
          </p:nvSpPr>
          <p:spPr bwMode="auto">
            <a:xfrm>
              <a:off x="3505200" y="3048000"/>
              <a:ext cx="866135" cy="838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733800" y="381000"/>
            <a:ext cx="3048000" cy="990600"/>
            <a:chOff x="3733800" y="381000"/>
            <a:chExt cx="3048000" cy="990600"/>
          </a:xfrm>
        </p:grpSpPr>
        <p:sp>
          <p:nvSpPr>
            <p:cNvPr id="110608" name="Rectangle 16"/>
            <p:cNvSpPr>
              <a:spLocks noChangeArrowheads="1"/>
            </p:cNvSpPr>
            <p:nvPr/>
          </p:nvSpPr>
          <p:spPr bwMode="auto">
            <a:xfrm>
              <a:off x="3733800" y="381000"/>
              <a:ext cx="2133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2400" b="1" dirty="0">
                  <a:solidFill>
                    <a:srgbClr val="CC3300"/>
                  </a:solidFill>
                </a:rPr>
                <a:t>대뇌피질</a:t>
              </a:r>
              <a:r>
                <a:rPr lang="ko-KR" altLang="en-US" dirty="0"/>
                <a:t> </a:t>
              </a:r>
            </a:p>
          </p:txBody>
        </p:sp>
        <p:sp>
          <p:nvSpPr>
            <p:cNvPr id="110609" name="Line 17"/>
            <p:cNvSpPr>
              <a:spLocks noChangeShapeType="1"/>
            </p:cNvSpPr>
            <p:nvPr/>
          </p:nvSpPr>
          <p:spPr bwMode="auto">
            <a:xfrm>
              <a:off x="5448300" y="685800"/>
              <a:ext cx="1333500" cy="6858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05465" y="4437112"/>
            <a:ext cx="5359423" cy="1584176"/>
            <a:chOff x="505465" y="4437112"/>
            <a:chExt cx="5359423" cy="1584176"/>
          </a:xfrm>
        </p:grpSpPr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505465" y="5183088"/>
              <a:ext cx="3865870" cy="83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 b="1" dirty="0" err="1" smtClean="0">
                  <a:solidFill>
                    <a:srgbClr val="CC3300"/>
                  </a:solidFill>
                </a:rPr>
                <a:t>망상계</a:t>
              </a:r>
              <a:r>
                <a:rPr lang="ko-KR" altLang="en-US" sz="2400" b="1" dirty="0" smtClean="0">
                  <a:solidFill>
                    <a:srgbClr val="CC3300"/>
                  </a:solidFill>
                </a:rPr>
                <a:t> </a:t>
              </a:r>
              <a:r>
                <a:rPr lang="en-US" altLang="ko-KR" sz="2400" b="1" dirty="0" smtClean="0">
                  <a:solidFill>
                    <a:srgbClr val="CC3300"/>
                  </a:solidFill>
                </a:rPr>
                <a:t>(reticular formation)</a:t>
              </a:r>
              <a:r>
                <a:rPr lang="en-US" altLang="ko-KR" b="1" dirty="0" smtClean="0"/>
                <a:t> </a:t>
              </a:r>
              <a:endParaRPr lang="en-US" altLang="ko-KR" b="1" dirty="0"/>
            </a:p>
          </p:txBody>
        </p:sp>
        <p:sp>
          <p:nvSpPr>
            <p:cNvPr id="21" name="Line 6"/>
            <p:cNvSpPr>
              <a:spLocks noChangeShapeType="1"/>
            </p:cNvSpPr>
            <p:nvPr/>
          </p:nvSpPr>
          <p:spPr bwMode="auto">
            <a:xfrm flipV="1">
              <a:off x="2267744" y="4437112"/>
              <a:ext cx="3597144" cy="973088"/>
            </a:xfrm>
            <a:prstGeom prst="line">
              <a:avLst/>
            </a:prstGeom>
            <a:noFill/>
            <a:ln w="25400">
              <a:solidFill>
                <a:srgbClr val="CC33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3220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 smtClean="0">
                <a:solidFill>
                  <a:srgbClr val="002060"/>
                </a:solidFill>
              </a:rPr>
              <a:t>5-1</a:t>
            </a:r>
            <a:r>
              <a:rPr lang="en-US" altLang="ko-KR" sz="3400" b="1" dirty="0">
                <a:solidFill>
                  <a:srgbClr val="002060"/>
                </a:solidFill>
              </a:rPr>
              <a:t>. </a:t>
            </a:r>
            <a:r>
              <a:rPr lang="ko-KR" altLang="en-US" sz="3400" b="1" dirty="0">
                <a:solidFill>
                  <a:srgbClr val="002060"/>
                </a:solidFill>
              </a:rPr>
              <a:t>하위 뇌</a:t>
            </a:r>
            <a:r>
              <a:rPr lang="en-US" altLang="ko-KR" sz="3400" b="1" dirty="0">
                <a:solidFill>
                  <a:srgbClr val="002060"/>
                </a:solidFill>
              </a:rPr>
              <a:t>: </a:t>
            </a:r>
            <a:r>
              <a:rPr lang="ko-KR" altLang="en-US" sz="3400" b="1" dirty="0">
                <a:solidFill>
                  <a:srgbClr val="002060"/>
                </a:solidFill>
              </a:rPr>
              <a:t>뇌간 </a:t>
            </a:r>
            <a:r>
              <a:rPr lang="en-US" altLang="ko-KR" sz="3400" b="1" dirty="0">
                <a:solidFill>
                  <a:srgbClr val="002060"/>
                </a:solidFill>
              </a:rPr>
              <a:t>(Brainstem), </a:t>
            </a:r>
            <a:r>
              <a:rPr lang="ko-KR" altLang="en-US" sz="3400" b="1" dirty="0">
                <a:solidFill>
                  <a:srgbClr val="002060"/>
                </a:solidFill>
              </a:rPr>
              <a:t>소뇌</a:t>
            </a:r>
            <a:r>
              <a:rPr lang="en-US" altLang="ko-KR" sz="3400" b="1" dirty="0">
                <a:solidFill>
                  <a:srgbClr val="002060"/>
                </a:solidFill>
              </a:rPr>
              <a:t>, </a:t>
            </a:r>
            <a:r>
              <a:rPr lang="ko-KR" altLang="en-US" sz="3400" b="1" dirty="0">
                <a:solidFill>
                  <a:srgbClr val="002060"/>
                </a:solidFill>
              </a:rPr>
              <a:t>시상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1124744"/>
            <a:ext cx="4176464" cy="532859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가장 오래된 뇌이자 가장 깊숙이 자리잡고 있는 부위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주로 자율신경과정을 조절하는 구조들로 이루어져 있음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주로 기본적인 생존이나 감각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운동 기능과 관계</a:t>
            </a:r>
            <a:endParaRPr lang="en-US" altLang="ko-KR" sz="3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980728"/>
            <a:ext cx="457123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92696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1. </a:t>
            </a:r>
            <a:r>
              <a:rPr lang="ko-KR" altLang="en-US" b="1" dirty="0">
                <a:solidFill>
                  <a:srgbClr val="002060"/>
                </a:solidFill>
              </a:rPr>
              <a:t>제길</a:t>
            </a:r>
            <a:r>
              <a:rPr lang="en-US" altLang="ko-KR" b="1" dirty="0">
                <a:solidFill>
                  <a:srgbClr val="002060"/>
                </a:solidFill>
              </a:rPr>
              <a:t>.. </a:t>
            </a:r>
            <a:r>
              <a:rPr lang="ko-KR" altLang="en-US" b="1" dirty="0">
                <a:solidFill>
                  <a:srgbClr val="002060"/>
                </a:solidFill>
              </a:rPr>
              <a:t>난 심리학 수강신청 했는데</a:t>
            </a:r>
            <a:r>
              <a:rPr lang="en-US" altLang="ko-KR" b="1" dirty="0">
                <a:solidFill>
                  <a:srgbClr val="002060"/>
                </a:solidFill>
              </a:rPr>
              <a:t>.. </a:t>
            </a:r>
            <a:r>
              <a:rPr lang="ko-KR" altLang="en-US" b="1" dirty="0">
                <a:solidFill>
                  <a:srgbClr val="002060"/>
                </a:solidFill>
              </a:rPr>
              <a:t>뇌 따위를 왜 배워야 하는데</a:t>
            </a:r>
            <a:r>
              <a:rPr lang="en-US" altLang="ko-KR" b="1" dirty="0">
                <a:solidFill>
                  <a:srgbClr val="002060"/>
                </a:solidFill>
              </a:rPr>
              <a:t>?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84784"/>
            <a:ext cx="8636124" cy="4968552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학생들을 위한 하해와 같은 마음에서</a:t>
            </a:r>
            <a:r>
              <a:rPr lang="en-US" altLang="ko-KR" sz="3200" dirty="0" smtClean="0"/>
              <a:t>..(..</a:t>
            </a:r>
            <a:r>
              <a:rPr lang="ko-KR" altLang="en-US" sz="3200" dirty="0" smtClean="0"/>
              <a:t>라기 보다는 시간이 없어서</a:t>
            </a:r>
            <a:r>
              <a:rPr lang="en-US" altLang="ko-KR" sz="3200" dirty="0" smtClean="0"/>
              <a:t>..) </a:t>
            </a:r>
            <a:r>
              <a:rPr lang="ko-KR" altLang="en-US" sz="3200" dirty="0" smtClean="0"/>
              <a:t>다음의 생물학적 주제들은 우리 수업시간에 자세히는 다루지 않겠음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생리 및 생물심리학 수업을 수강할 것</a:t>
            </a:r>
            <a:r>
              <a:rPr lang="en-US" altLang="ko-KR" sz="3200" dirty="0" smtClean="0"/>
              <a:t>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3000" dirty="0" smtClean="0"/>
              <a:t>염색체</a:t>
            </a:r>
            <a:r>
              <a:rPr lang="en-US" altLang="ko-KR" sz="3000" dirty="0" smtClean="0"/>
              <a:t>, DNA, </a:t>
            </a:r>
            <a:r>
              <a:rPr lang="ko-KR" altLang="en-US" sz="3000" dirty="0" smtClean="0"/>
              <a:t>유전자와 그 발현법칙</a:t>
            </a:r>
            <a:endParaRPr lang="en-US" altLang="ko-KR" sz="30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000" dirty="0" smtClean="0"/>
              <a:t>유전자 변형과 행동변화</a:t>
            </a:r>
            <a:endParaRPr lang="en-US" altLang="ko-KR" sz="30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000" dirty="0" smtClean="0"/>
              <a:t>내분비선과 그 효과</a:t>
            </a:r>
            <a:endParaRPr lang="en-US" altLang="ko-KR" sz="3000" dirty="0" smtClean="0"/>
          </a:p>
          <a:p>
            <a:pPr marL="807720" lvl="1" indent="-533400">
              <a:lnSpc>
                <a:spcPct val="110000"/>
              </a:lnSpc>
            </a:pPr>
            <a:r>
              <a:rPr lang="en-US" altLang="ko-KR" sz="3000" dirty="0" smtClean="0"/>
              <a:t>fMRI, PET, EEG</a:t>
            </a:r>
            <a:r>
              <a:rPr lang="ko-KR" altLang="en-US" sz="3000" dirty="0" smtClean="0"/>
              <a:t>의 원리와 통계기법</a:t>
            </a:r>
            <a:endParaRPr lang="en-US" altLang="ko-KR" sz="30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15897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5-1.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하위 뇌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: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뇌간 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(Brainstem),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소뇌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시상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908720"/>
            <a:ext cx="5400600" cy="532859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>
                <a:solidFill>
                  <a:srgbClr val="C00000"/>
                </a:solidFill>
              </a:rPr>
              <a:t>연수 </a:t>
            </a:r>
            <a:r>
              <a:rPr lang="en-US" altLang="ko-KR" sz="3200" dirty="0" smtClean="0">
                <a:solidFill>
                  <a:srgbClr val="C00000"/>
                </a:solidFill>
              </a:rPr>
              <a:t>(medulla)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심장박동과              을 통제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연수의 손상은 생명에 큰 위협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err="1" smtClean="0">
                <a:solidFill>
                  <a:srgbClr val="C00000"/>
                </a:solidFill>
              </a:rPr>
              <a:t>망상계</a:t>
            </a:r>
            <a:r>
              <a:rPr lang="ko-KR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ko-KR" sz="3200" dirty="0" smtClean="0">
                <a:solidFill>
                  <a:srgbClr val="C00000"/>
                </a:solidFill>
              </a:rPr>
              <a:t>(reticular formation)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각성통제와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관련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수면 중의 고양이의 </a:t>
            </a:r>
            <a:r>
              <a:rPr lang="ko-KR" altLang="en-US" sz="2800" dirty="0" err="1" smtClean="0"/>
              <a:t>망상계를</a:t>
            </a:r>
            <a:r>
              <a:rPr lang="ko-KR" altLang="en-US" sz="2800" dirty="0" smtClean="0"/>
              <a:t> 자극하면 거의 한번에 깸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반면 고양이의 </a:t>
            </a:r>
            <a:r>
              <a:rPr lang="ko-KR" altLang="en-US" sz="2800" dirty="0" err="1" smtClean="0"/>
              <a:t>망상계를</a:t>
            </a:r>
            <a:r>
              <a:rPr lang="ko-KR" altLang="en-US" sz="2800" dirty="0" smtClean="0"/>
              <a:t> 제거하면 혼수상태에 빠져 죽을 때까지 잠을 잠</a:t>
            </a:r>
            <a:endParaRPr lang="en-US" altLang="ko-KR" sz="28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268760"/>
            <a:ext cx="3528392" cy="511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987824" y="1484784"/>
            <a:ext cx="1080120" cy="504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8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5-1.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하위 뇌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: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뇌간 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(Brainstem),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소뇌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시상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3127202"/>
            <a:ext cx="3096344" cy="354215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900" dirty="0" smtClean="0"/>
              <a:t>후각을 제외한 모든 감각기관의 정보가 일단 여기에 수용된 후 각 뇌의 영역으로 빠져나감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2976"/>
            <a:ext cx="5369824" cy="3182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1520" y="989112"/>
            <a:ext cx="8682192" cy="308796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900" dirty="0" smtClean="0">
                <a:solidFill>
                  <a:srgbClr val="C00000"/>
                </a:solidFill>
              </a:rPr>
              <a:t>시상 </a:t>
            </a:r>
            <a:r>
              <a:rPr lang="en-US" altLang="ko-KR" sz="2900" dirty="0" smtClean="0">
                <a:solidFill>
                  <a:srgbClr val="C00000"/>
                </a:solidFill>
              </a:rPr>
              <a:t>(Thalamus) </a:t>
            </a:r>
            <a:r>
              <a:rPr lang="en-US" altLang="ko-KR" sz="2900" dirty="0" smtClean="0"/>
              <a:t>= inner chamber (</a:t>
            </a:r>
            <a:r>
              <a:rPr lang="ko-KR" altLang="en-US" sz="2900" dirty="0" smtClean="0"/>
              <a:t>침상</a:t>
            </a:r>
            <a:r>
              <a:rPr lang="en-US" altLang="ko-KR" sz="2900" dirty="0" smtClean="0"/>
              <a:t>): </a:t>
            </a:r>
            <a:r>
              <a:rPr lang="ko-KR" altLang="en-US" sz="2900" dirty="0" smtClean="0"/>
              <a:t>처음엔 시신경이 지나가는 방이라는 의미에서 </a:t>
            </a:r>
            <a:r>
              <a:rPr lang="en-US" altLang="ko-KR" sz="2900" dirty="0" smtClean="0"/>
              <a:t>optic thalamus.</a:t>
            </a:r>
            <a:r>
              <a:rPr lang="ko-KR" altLang="en-US" sz="2900" dirty="0" smtClean="0"/>
              <a:t> </a:t>
            </a:r>
            <a:r>
              <a:rPr lang="ko-KR" altLang="en-US" sz="2900" dirty="0"/>
              <a:t>그걸 직역하여 시상 </a:t>
            </a:r>
            <a:r>
              <a:rPr lang="en-US" altLang="ko-KR" sz="2900" dirty="0"/>
              <a:t>(</a:t>
            </a:r>
            <a:r>
              <a:rPr lang="ko-KR" altLang="en-US" sz="2900" dirty="0" smtClean="0"/>
              <a:t>視床</a:t>
            </a:r>
            <a:r>
              <a:rPr lang="en-US" altLang="ko-KR" sz="2900" dirty="0" smtClean="0"/>
              <a:t>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900" dirty="0" smtClean="0"/>
              <a:t>뇌간 </a:t>
            </a:r>
            <a:r>
              <a:rPr lang="ko-KR" altLang="en-US" sz="2900" dirty="0"/>
              <a:t>꼭지에 있는 뇌의 </a:t>
            </a:r>
            <a:endParaRPr lang="en-US" altLang="ko-KR" sz="2900" dirty="0"/>
          </a:p>
        </p:txBody>
      </p:sp>
      <p:sp>
        <p:nvSpPr>
          <p:cNvPr id="8" name="직사각형 7"/>
          <p:cNvSpPr/>
          <p:nvPr/>
        </p:nvSpPr>
        <p:spPr>
          <a:xfrm>
            <a:off x="4573196" y="2564904"/>
            <a:ext cx="2303059" cy="56229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39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5-1.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하위 뇌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: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뇌간 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(Brainstem),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소뇌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시상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908720"/>
            <a:ext cx="5300054" cy="532859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600" dirty="0" smtClean="0">
                <a:solidFill>
                  <a:srgbClr val="C00000"/>
                </a:solidFill>
              </a:rPr>
              <a:t>소뇌 </a:t>
            </a:r>
            <a:r>
              <a:rPr lang="en-US" altLang="ko-KR" sz="3600" dirty="0" smtClean="0">
                <a:solidFill>
                  <a:srgbClr val="C00000"/>
                </a:solidFill>
              </a:rPr>
              <a:t>(cerebellum)</a:t>
            </a:r>
          </a:p>
          <a:p>
            <a:pPr marL="807720" lvl="1" indent="-533400">
              <a:lnSpc>
                <a:spcPct val="110000"/>
              </a:lnSpc>
            </a:pPr>
            <a:r>
              <a:rPr lang="en-US" altLang="ko-KR" sz="3200" dirty="0" smtClean="0"/>
              <a:t>Little brain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          학습과 </a:t>
            </a:r>
            <a:r>
              <a:rPr lang="ko-KR" altLang="en-US" sz="3200" dirty="0"/>
              <a:t>비언어적 </a:t>
            </a:r>
            <a:r>
              <a:rPr lang="ko-KR" altLang="en-US" sz="3200" dirty="0" smtClean="0"/>
              <a:t>기억 담당</a:t>
            </a:r>
            <a:endParaRPr lang="en-US" altLang="ko-KR" sz="3200" dirty="0" smtClean="0"/>
          </a:p>
          <a:p>
            <a:pPr marL="1082040" lvl="2" indent="-533400">
              <a:lnSpc>
                <a:spcPct val="110000"/>
              </a:lnSpc>
            </a:pPr>
            <a:r>
              <a:rPr lang="en-US" altLang="ko-KR" sz="2600" dirty="0" smtClean="0"/>
              <a:t>“</a:t>
            </a:r>
            <a:r>
              <a:rPr lang="ko-KR" altLang="en-US" sz="2600" dirty="0" smtClean="0"/>
              <a:t>몸이 배운다</a:t>
            </a:r>
            <a:r>
              <a:rPr lang="en-US" altLang="ko-KR" sz="2600" dirty="0" smtClean="0"/>
              <a:t>” </a:t>
            </a:r>
            <a:r>
              <a:rPr lang="ko-KR" altLang="en-US" sz="2600" dirty="0" smtClean="0"/>
              <a:t>자전거를 배운 후에 노력 없이 탈 수 있는 이유</a:t>
            </a:r>
            <a:endParaRPr lang="ko-KR" altLang="en-US" sz="2600" dirty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/>
              <a:t>수의적 </a:t>
            </a:r>
            <a:r>
              <a:rPr lang="ko-KR" altLang="en-US" sz="3200" dirty="0" smtClean="0"/>
              <a:t>운동의 </a:t>
            </a:r>
            <a:r>
              <a:rPr lang="ko-KR" altLang="en-US" sz="3200" dirty="0" err="1" smtClean="0"/>
              <a:t>협응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평형의 관장</a:t>
            </a:r>
            <a:endParaRPr lang="en-US" altLang="ko-KR" sz="3200" dirty="0" smtClean="0"/>
          </a:p>
          <a:p>
            <a:pPr marL="1082040" lvl="2" indent="-533400">
              <a:lnSpc>
                <a:spcPct val="110000"/>
              </a:lnSpc>
            </a:pPr>
            <a:r>
              <a:rPr lang="ko-KR" altLang="en-US" sz="2600" dirty="0" smtClean="0"/>
              <a:t>손상 시 매끄럽지 않은 운동을 보임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48" y="1052736"/>
            <a:ext cx="3160924" cy="30243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15" y="4293096"/>
            <a:ext cx="3414741" cy="23042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43608" y="2204864"/>
            <a:ext cx="1080120" cy="49404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3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19672" y="2564904"/>
            <a:ext cx="5760640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smtClean="0"/>
              <a:t>소뇌에 대한 동영상 삽입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 강의로 시청하세요</a:t>
            </a:r>
            <a:r>
              <a:rPr lang="en-US" altLang="ko-KR" sz="3600" dirty="0" smtClean="0"/>
              <a:t>)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59010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24328" y="188640"/>
            <a:ext cx="144016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18864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심리학과 </a:t>
            </a:r>
            <a:r>
              <a:rPr lang="ko-KR" altLang="en-US" sz="2800" dirty="0">
                <a:solidFill>
                  <a:srgbClr val="0070C0"/>
                </a:solidFill>
              </a:rPr>
              <a:t>뇌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2. </a:t>
            </a:r>
            <a:r>
              <a:rPr lang="ko-KR" altLang="en-US" sz="2800" dirty="0">
                <a:solidFill>
                  <a:srgbClr val="0070C0"/>
                </a:solidFill>
              </a:rPr>
              <a:t>신경계의 단위</a:t>
            </a:r>
            <a:r>
              <a:rPr lang="en-US" altLang="ko-KR" sz="2800" dirty="0">
                <a:solidFill>
                  <a:srgbClr val="0070C0"/>
                </a:solidFill>
              </a:rPr>
              <a:t>: </a:t>
            </a:r>
            <a:r>
              <a:rPr lang="ko-KR" altLang="en-US" sz="2800" dirty="0">
                <a:solidFill>
                  <a:srgbClr val="0070C0"/>
                </a:solidFill>
              </a:rPr>
              <a:t>뉴런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뉴런의 </a:t>
            </a:r>
            <a:r>
              <a:rPr lang="ko-KR" altLang="en-US" sz="2400" dirty="0" smtClean="0"/>
              <a:t>구조</a:t>
            </a:r>
            <a:r>
              <a:rPr lang="en-US" altLang="ko-KR" sz="2400" dirty="0" smtClean="0"/>
              <a:t>			2</a:t>
            </a:r>
            <a:r>
              <a:rPr lang="en-US" altLang="ko-KR" sz="2400" dirty="0"/>
              <a:t>) </a:t>
            </a:r>
            <a:r>
              <a:rPr lang="ko-KR" altLang="en-US" sz="2400" dirty="0"/>
              <a:t>뉴런의 종류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뉴런 내 </a:t>
            </a:r>
            <a:r>
              <a:rPr lang="ko-KR" altLang="en-US" sz="2400" dirty="0"/>
              <a:t>정보전달</a:t>
            </a:r>
            <a:r>
              <a:rPr lang="en-US" altLang="ko-KR" sz="2400" dirty="0"/>
              <a:t>: </a:t>
            </a:r>
            <a:r>
              <a:rPr lang="ko-KR" altLang="en-US" sz="2400" dirty="0" smtClean="0"/>
              <a:t>활동전위</a:t>
            </a:r>
            <a:r>
              <a:rPr lang="en-US" altLang="ko-KR" sz="2400" dirty="0" smtClean="0"/>
              <a:t>  	4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뉴런 간 </a:t>
            </a:r>
            <a:r>
              <a:rPr lang="ko-KR" altLang="en-US" sz="2400" dirty="0"/>
              <a:t>정보전달</a:t>
            </a:r>
            <a:r>
              <a:rPr lang="en-US" altLang="ko-KR" sz="2400" dirty="0"/>
              <a:t>: </a:t>
            </a:r>
            <a:r>
              <a:rPr lang="ko-KR" altLang="en-US" sz="2400" dirty="0"/>
              <a:t>시냅스 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5</a:t>
            </a:r>
            <a:r>
              <a:rPr lang="en-US" altLang="ko-KR" sz="2400" dirty="0"/>
              <a:t>) </a:t>
            </a:r>
            <a:r>
              <a:rPr lang="ko-KR" altLang="en-US" sz="2400" dirty="0"/>
              <a:t>신경전달물질과 </a:t>
            </a:r>
            <a:r>
              <a:rPr lang="ko-KR" altLang="en-US" sz="2400" dirty="0" smtClean="0"/>
              <a:t>약물</a:t>
            </a:r>
            <a:r>
              <a:rPr lang="en-US" altLang="ko-KR" sz="2400" dirty="0" smtClean="0"/>
              <a:t>		6</a:t>
            </a:r>
            <a:r>
              <a:rPr lang="en-US" altLang="ko-KR" sz="2400" dirty="0"/>
              <a:t>) </a:t>
            </a:r>
            <a:r>
              <a:rPr lang="ko-KR" altLang="en-US" sz="2400" dirty="0"/>
              <a:t>신경전달물질의 종류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신경계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신경계의 </a:t>
            </a:r>
            <a:r>
              <a:rPr lang="ko-KR" altLang="en-US" sz="2400" dirty="0" smtClean="0"/>
              <a:t>구조</a:t>
            </a:r>
            <a:r>
              <a:rPr lang="en-US" altLang="ko-KR" sz="2400" dirty="0" smtClean="0"/>
              <a:t>			2) </a:t>
            </a:r>
            <a:r>
              <a:rPr lang="ko-KR" altLang="en-US" sz="2400" dirty="0"/>
              <a:t>말초신경계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자율신경계</a:t>
            </a:r>
            <a:r>
              <a:rPr lang="en-US" altLang="ko-KR" sz="2400" dirty="0" smtClean="0"/>
              <a:t>			4</a:t>
            </a:r>
            <a:r>
              <a:rPr lang="en-US" altLang="ko-KR" sz="2400" dirty="0"/>
              <a:t>) </a:t>
            </a:r>
            <a:r>
              <a:rPr lang="ko-KR" altLang="en-US" sz="2400" dirty="0"/>
              <a:t>중추신경계</a:t>
            </a:r>
            <a:r>
              <a:rPr lang="en-US" altLang="ko-KR" sz="2400" dirty="0"/>
              <a:t>: </a:t>
            </a:r>
            <a:r>
              <a:rPr lang="ko-KR" altLang="en-US" sz="2400" dirty="0"/>
              <a:t>척수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5. </a:t>
            </a:r>
            <a:r>
              <a:rPr lang="ko-KR" altLang="en-US" sz="2800" dirty="0">
                <a:solidFill>
                  <a:srgbClr val="0070C0"/>
                </a:solidFill>
              </a:rPr>
              <a:t>뇌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뇌간</a:t>
            </a:r>
            <a:r>
              <a:rPr lang="en-US" altLang="ko-KR" sz="2400" dirty="0" smtClean="0"/>
              <a:t>, </a:t>
            </a:r>
            <a:r>
              <a:rPr lang="ko-KR" altLang="en-US" sz="2400" dirty="0"/>
              <a:t>소뇌</a:t>
            </a:r>
            <a:r>
              <a:rPr lang="en-US" altLang="ko-KR" sz="2400" dirty="0"/>
              <a:t>, </a:t>
            </a:r>
            <a:r>
              <a:rPr lang="ko-KR" altLang="en-US" sz="2400" dirty="0" smtClean="0"/>
              <a:t>시상</a:t>
            </a:r>
            <a:r>
              <a:rPr lang="en-US" altLang="ko-KR" sz="2400" dirty="0" smtClean="0"/>
              <a:t>   	</a:t>
            </a:r>
            <a:r>
              <a:rPr lang="en-US" altLang="ko-KR" sz="2400" dirty="0" smtClean="0">
                <a:solidFill>
                  <a:srgbClr val="C00000"/>
                </a:solidFill>
              </a:rPr>
              <a:t>2</a:t>
            </a:r>
            <a:r>
              <a:rPr lang="en-US" altLang="ko-KR" sz="2400" dirty="0">
                <a:solidFill>
                  <a:srgbClr val="C00000"/>
                </a:solidFill>
              </a:rPr>
              <a:t>)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변연계</a:t>
            </a:r>
            <a:r>
              <a:rPr lang="en-US" altLang="ko-KR" sz="2400" dirty="0" smtClean="0">
                <a:solidFill>
                  <a:srgbClr val="C00000"/>
                </a:solidFill>
              </a:rPr>
              <a:t>		3) </a:t>
            </a:r>
            <a:r>
              <a:rPr lang="ko-KR" altLang="en-US" sz="2400" dirty="0">
                <a:solidFill>
                  <a:srgbClr val="C00000"/>
                </a:solidFill>
              </a:rPr>
              <a:t>대뇌피질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6. </a:t>
            </a:r>
            <a:r>
              <a:rPr lang="ko-KR" altLang="en-US" sz="2800" dirty="0">
                <a:solidFill>
                  <a:srgbClr val="0070C0"/>
                </a:solidFill>
              </a:rPr>
              <a:t>좌뇌와 우뇌 </a:t>
            </a:r>
            <a:r>
              <a:rPr lang="en-US" altLang="ko-KR" sz="2800" dirty="0">
                <a:solidFill>
                  <a:srgbClr val="0070C0"/>
                </a:solidFill>
              </a:rPr>
              <a:t>– </a:t>
            </a:r>
            <a:r>
              <a:rPr lang="ko-KR" altLang="en-US" sz="2800" dirty="0">
                <a:solidFill>
                  <a:srgbClr val="0070C0"/>
                </a:solidFill>
              </a:rPr>
              <a:t>뇌의 국재화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분할 뇌 </a:t>
            </a:r>
            <a:r>
              <a:rPr lang="ko-KR" altLang="en-US" sz="2400" dirty="0" smtClean="0"/>
              <a:t>실험</a:t>
            </a:r>
            <a:r>
              <a:rPr lang="en-US" altLang="ko-KR" sz="2400" dirty="0" smtClean="0"/>
              <a:t>	</a:t>
            </a:r>
          </a:p>
          <a:p>
            <a:pPr marL="624078" indent="-51435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2</a:t>
            </a:r>
            <a:r>
              <a:rPr lang="en-US" altLang="ko-KR" sz="2400" dirty="0"/>
              <a:t>) </a:t>
            </a:r>
            <a:r>
              <a:rPr lang="ko-KR" altLang="en-US" sz="2400" dirty="0"/>
              <a:t>좌뇌와 합리화 능력</a:t>
            </a:r>
            <a:r>
              <a:rPr lang="en-US" altLang="ko-KR" sz="2400" dirty="0"/>
              <a:t>: </a:t>
            </a:r>
            <a:r>
              <a:rPr lang="ko-KR" altLang="en-US" sz="2400" dirty="0"/>
              <a:t>해석자로써의 좌뇌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/>
              <a:t>뇌의 국재화와 그 해석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2719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 smtClean="0">
                <a:solidFill>
                  <a:srgbClr val="002060"/>
                </a:solidFill>
              </a:rPr>
              <a:t>5-2. </a:t>
            </a:r>
            <a:r>
              <a:rPr lang="ko-KR" altLang="en-US" sz="3400" b="1" dirty="0" err="1" smtClean="0">
                <a:solidFill>
                  <a:srgbClr val="002060"/>
                </a:solidFill>
              </a:rPr>
              <a:t>변연계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1520" y="989112"/>
            <a:ext cx="8682192" cy="308796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900" dirty="0" err="1" smtClean="0">
                <a:solidFill>
                  <a:srgbClr val="C00000"/>
                </a:solidFill>
              </a:rPr>
              <a:t>변연계</a:t>
            </a:r>
            <a:r>
              <a:rPr lang="ko-KR" altLang="en-US" sz="2900" dirty="0" smtClean="0">
                <a:solidFill>
                  <a:srgbClr val="C00000"/>
                </a:solidFill>
              </a:rPr>
              <a:t> </a:t>
            </a:r>
            <a:r>
              <a:rPr lang="en-US" altLang="ko-KR" sz="2900" dirty="0" smtClean="0">
                <a:solidFill>
                  <a:srgbClr val="C00000"/>
                </a:solidFill>
              </a:rPr>
              <a:t>(limbic system) </a:t>
            </a:r>
            <a:r>
              <a:rPr lang="en-US" altLang="ko-KR" sz="2900" dirty="0" smtClean="0"/>
              <a:t>= </a:t>
            </a:r>
            <a:r>
              <a:rPr lang="en-US" altLang="ko-KR" sz="2900" dirty="0" err="1" smtClean="0"/>
              <a:t>limbus</a:t>
            </a:r>
            <a:r>
              <a:rPr lang="en-US" altLang="ko-KR" sz="2900" dirty="0" smtClean="0"/>
              <a:t>: </a:t>
            </a:r>
            <a:r>
              <a:rPr lang="ko-KR" altLang="en-US" sz="2900" dirty="0" smtClean="0"/>
              <a:t>가장자리</a:t>
            </a:r>
            <a:r>
              <a:rPr lang="en-US" altLang="ko-KR" sz="2900" dirty="0" smtClean="0"/>
              <a:t>, </a:t>
            </a:r>
            <a:r>
              <a:rPr lang="ko-KR" altLang="en-US" sz="2900" dirty="0" smtClean="0"/>
              <a:t>둘레</a:t>
            </a:r>
            <a:endParaRPr lang="en-US" altLang="ko-KR" sz="29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900" dirty="0" smtClean="0"/>
              <a:t>뇌간</a:t>
            </a:r>
            <a:r>
              <a:rPr lang="en-US" altLang="ko-KR" sz="2900" dirty="0" smtClean="0"/>
              <a:t>(reptilian</a:t>
            </a:r>
            <a:r>
              <a:rPr lang="ko-KR" altLang="en-US" sz="2900" dirty="0" smtClean="0"/>
              <a:t> </a:t>
            </a:r>
            <a:r>
              <a:rPr lang="en-US" altLang="ko-KR" sz="2900" dirty="0" smtClean="0"/>
              <a:t>brain)</a:t>
            </a:r>
            <a:r>
              <a:rPr lang="ko-KR" altLang="en-US" sz="2900" dirty="0" smtClean="0"/>
              <a:t>과 </a:t>
            </a:r>
            <a:r>
              <a:rPr lang="ko-KR" altLang="en-US" sz="2900" dirty="0" err="1" smtClean="0"/>
              <a:t>대뇌반구</a:t>
            </a:r>
            <a:r>
              <a:rPr lang="en-US" altLang="ko-KR" sz="2900" dirty="0" smtClean="0"/>
              <a:t>(human brain)</a:t>
            </a:r>
            <a:r>
              <a:rPr lang="ko-KR" altLang="en-US" sz="2900" dirty="0" smtClean="0"/>
              <a:t>의 경계에 있는 뉴런 구조들</a:t>
            </a:r>
            <a:r>
              <a:rPr lang="en-US" altLang="ko-KR" sz="2900" dirty="0" smtClean="0"/>
              <a:t>(mammalian brain)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900" dirty="0" smtClean="0"/>
              <a:t>주로             </a:t>
            </a:r>
            <a:r>
              <a:rPr lang="en-US" altLang="ko-KR" sz="2900" dirty="0" smtClean="0"/>
              <a:t>, </a:t>
            </a:r>
            <a:r>
              <a:rPr lang="ko-KR" altLang="en-US" sz="2900" dirty="0" smtClean="0"/>
              <a:t>동기</a:t>
            </a:r>
            <a:r>
              <a:rPr lang="en-US" altLang="ko-KR" sz="2900" dirty="0" smtClean="0"/>
              <a:t>, </a:t>
            </a:r>
            <a:r>
              <a:rPr lang="ko-KR" altLang="en-US" sz="2900" dirty="0" smtClean="0"/>
              <a:t>추동</a:t>
            </a:r>
            <a:r>
              <a:rPr lang="en-US" altLang="ko-KR" sz="2900" dirty="0" smtClean="0"/>
              <a:t>, </a:t>
            </a:r>
            <a:r>
              <a:rPr lang="ko-KR" altLang="en-US" sz="2900" dirty="0" smtClean="0"/>
              <a:t>몇 가지 기억능력에 관여</a:t>
            </a:r>
            <a:endParaRPr lang="en-US" altLang="ko-KR" sz="29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700" dirty="0" err="1" smtClean="0"/>
              <a:t>편도체</a:t>
            </a:r>
            <a:r>
              <a:rPr lang="ko-KR" altLang="en-US" sz="2700" dirty="0" smtClean="0"/>
              <a:t> </a:t>
            </a:r>
            <a:r>
              <a:rPr lang="en-US" altLang="ko-KR" sz="2700" dirty="0" smtClean="0"/>
              <a:t>(amygdala)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700" dirty="0" smtClean="0"/>
              <a:t>해마 </a:t>
            </a:r>
            <a:r>
              <a:rPr lang="en-US" altLang="ko-KR" sz="2700" dirty="0" smtClean="0"/>
              <a:t>(hippocampus)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700" dirty="0" smtClean="0"/>
              <a:t>시상하부 </a:t>
            </a:r>
            <a:r>
              <a:rPr lang="en-US" altLang="ko-KR" sz="2700" dirty="0" smtClean="0"/>
              <a:t>(hypothalamus)</a:t>
            </a:r>
            <a:endParaRPr lang="en-US" altLang="ko-KR" sz="2700" dirty="0"/>
          </a:p>
        </p:txBody>
      </p:sp>
      <p:pic>
        <p:nvPicPr>
          <p:cNvPr id="7" name="Picture 5" descr="amygda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284984"/>
            <a:ext cx="3784600" cy="333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63688" y="2636912"/>
            <a:ext cx="1008112" cy="46222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2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 smtClean="0">
                <a:solidFill>
                  <a:srgbClr val="002060"/>
                </a:solidFill>
              </a:rPr>
              <a:t>5-2. </a:t>
            </a:r>
            <a:r>
              <a:rPr lang="ko-KR" altLang="en-US" sz="3400" b="1" dirty="0" err="1" smtClean="0">
                <a:solidFill>
                  <a:srgbClr val="002060"/>
                </a:solidFill>
              </a:rPr>
              <a:t>변연계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1520" y="764704"/>
            <a:ext cx="6048672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err="1" smtClean="0">
                <a:solidFill>
                  <a:srgbClr val="C00000"/>
                </a:solidFill>
              </a:rPr>
              <a:t>편도체</a:t>
            </a:r>
            <a:r>
              <a:rPr lang="ko-KR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ko-KR" sz="2800" dirty="0" smtClean="0">
                <a:solidFill>
                  <a:srgbClr val="C00000"/>
                </a:solidFill>
              </a:rPr>
              <a:t>(amygdala) </a:t>
            </a:r>
          </a:p>
          <a:p>
            <a:pPr marL="617220" lvl="1" indent="-342900">
              <a:lnSpc>
                <a:spcPct val="110000"/>
              </a:lnSpc>
            </a:pPr>
            <a:r>
              <a:rPr lang="ko-KR" altLang="en-US" dirty="0" smtClean="0"/>
              <a:t>扁桃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아몬드</a:t>
            </a:r>
            <a:endParaRPr lang="en-US" altLang="ko-KR" dirty="0" smtClean="0"/>
          </a:p>
          <a:p>
            <a:pPr marL="617220" lvl="1" indent="-342900">
              <a:lnSpc>
                <a:spcPct val="110000"/>
              </a:lnSpc>
            </a:pPr>
            <a:r>
              <a:rPr lang="ko-KR" altLang="en-US" dirty="0" smtClean="0"/>
              <a:t>공격과             와 관련</a:t>
            </a:r>
            <a:endParaRPr lang="en-US" altLang="ko-KR" dirty="0" smtClean="0"/>
          </a:p>
          <a:p>
            <a:pPr marL="617220" lvl="1" indent="-342900">
              <a:lnSpc>
                <a:spcPct val="110000"/>
              </a:lnSpc>
            </a:pPr>
            <a:r>
              <a:rPr lang="ko-KR" altLang="en-US" dirty="0" smtClean="0"/>
              <a:t>공격성이 매우 높은 원숭이의 </a:t>
            </a:r>
            <a:r>
              <a:rPr lang="ko-KR" altLang="en-US" dirty="0" err="1" smtClean="0"/>
              <a:t>편도체를</a:t>
            </a:r>
            <a:r>
              <a:rPr lang="ko-KR" altLang="en-US" dirty="0" smtClean="0"/>
              <a:t> 제거하면 세상에서 가장 얌전한 원숭이가 됨</a:t>
            </a:r>
            <a:r>
              <a:rPr lang="en-US" altLang="ko-KR" dirty="0" smtClean="0"/>
              <a:t>.</a:t>
            </a:r>
          </a:p>
          <a:p>
            <a:pPr marL="617220" lvl="1" indent="-342900">
              <a:lnSpc>
                <a:spcPct val="110000"/>
              </a:lnSpc>
            </a:pPr>
            <a:r>
              <a:rPr lang="ko-KR" altLang="en-US" dirty="0" smtClean="0"/>
              <a:t>공포 자극에 특히 강하게 반응</a:t>
            </a:r>
            <a:endParaRPr lang="en-US" altLang="ko-KR" dirty="0" smtClean="0"/>
          </a:p>
          <a:p>
            <a:pPr marL="617220" lvl="1" indent="-342900">
              <a:lnSpc>
                <a:spcPct val="110000"/>
              </a:lnSpc>
            </a:pPr>
            <a:r>
              <a:rPr lang="ko-KR" altLang="en-US" dirty="0" smtClean="0"/>
              <a:t>성적인 측면에서도 상관관계가 있는 듯 </a:t>
            </a:r>
            <a:r>
              <a:rPr lang="ko-KR" altLang="en-US" sz="3000" dirty="0" smtClean="0"/>
              <a:t>→ </a:t>
            </a:r>
            <a:r>
              <a:rPr lang="ko-KR" altLang="en-US" dirty="0" smtClean="0"/>
              <a:t>성적인 </a:t>
            </a:r>
            <a:r>
              <a:rPr lang="ko-KR" altLang="en-US" dirty="0" smtClean="0">
                <a:solidFill>
                  <a:srgbClr val="C00000"/>
                </a:solidFill>
              </a:rPr>
              <a:t>시각적</a:t>
            </a:r>
            <a:r>
              <a:rPr lang="ko-KR" altLang="en-US" dirty="0" smtClean="0"/>
              <a:t> 이미지를 볼 때 큰 활성화 → 여성보다 남성에게서 더욱 큰 활성화 → 남성이 여성보다 성적인 시각 이미지에 더 강하게 반응하는 것에 대한 생물학적 이유</a:t>
            </a:r>
            <a:endParaRPr lang="en-US" altLang="ko-KR" dirty="0"/>
          </a:p>
        </p:txBody>
      </p:sp>
      <p:pic>
        <p:nvPicPr>
          <p:cNvPr id="5" name="Picture 5" descr="amygda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195" y="2060848"/>
            <a:ext cx="2377664" cy="209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359564"/>
            <a:ext cx="2344439" cy="20217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979712" y="1772816"/>
            <a:ext cx="864096" cy="43204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0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5-2. </a:t>
            </a:r>
            <a:r>
              <a:rPr lang="ko-KR" altLang="en-US" sz="3400" b="1" dirty="0" err="1">
                <a:solidFill>
                  <a:srgbClr val="002060"/>
                </a:solidFill>
              </a:rPr>
              <a:t>변연계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1520" y="764704"/>
            <a:ext cx="6984776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>
                <a:solidFill>
                  <a:srgbClr val="C00000"/>
                </a:solidFill>
              </a:rPr>
              <a:t>해마 </a:t>
            </a:r>
            <a:r>
              <a:rPr lang="en-US" altLang="ko-KR" sz="3200" dirty="0" smtClean="0">
                <a:solidFill>
                  <a:srgbClr val="C00000"/>
                </a:solidFill>
              </a:rPr>
              <a:t>(hippocampus) </a:t>
            </a:r>
          </a:p>
          <a:p>
            <a:pPr marL="617220" lvl="1" indent="-342900">
              <a:lnSpc>
                <a:spcPct val="110000"/>
              </a:lnSpc>
            </a:pPr>
            <a:r>
              <a:rPr lang="ko-KR" altLang="en-US" sz="2700" dirty="0"/>
              <a:t>海馬</a:t>
            </a:r>
            <a:r>
              <a:rPr lang="ko-KR" altLang="en-US" sz="2700" dirty="0" smtClean="0"/>
              <a:t> </a:t>
            </a:r>
            <a:r>
              <a:rPr lang="en-US" altLang="ko-KR" sz="2700" dirty="0" smtClean="0"/>
              <a:t>= sea horse</a:t>
            </a:r>
          </a:p>
          <a:p>
            <a:pPr marL="617220" lvl="1" indent="-342900">
              <a:lnSpc>
                <a:spcPct val="110000"/>
              </a:lnSpc>
            </a:pPr>
            <a:r>
              <a:rPr lang="ko-KR" altLang="en-US" sz="2700" dirty="0" smtClean="0"/>
              <a:t>새로운</a:t>
            </a:r>
            <a:r>
              <a:rPr lang="en-US" altLang="ko-KR" sz="2700" dirty="0" smtClean="0"/>
              <a:t>           </a:t>
            </a:r>
            <a:r>
              <a:rPr lang="ko-KR" altLang="en-US" sz="2700" dirty="0" smtClean="0"/>
              <a:t>의 저장과 관련</a:t>
            </a:r>
            <a:endParaRPr lang="en-US" altLang="ko-KR" sz="2700" dirty="0" smtClean="0"/>
          </a:p>
          <a:p>
            <a:pPr marL="617220" lvl="1" indent="-342900">
              <a:lnSpc>
                <a:spcPct val="110000"/>
              </a:lnSpc>
            </a:pPr>
            <a:r>
              <a:rPr lang="ko-KR" altLang="en-US" sz="2700" dirty="0" smtClean="0"/>
              <a:t>특히 공간내의 장소나 물건의 위치 등을 기억하는데 큰 역할을 하는 듯</a:t>
            </a:r>
            <a:r>
              <a:rPr lang="en-US" altLang="ko-KR" sz="2700" dirty="0" smtClean="0"/>
              <a:t>.</a:t>
            </a:r>
          </a:p>
          <a:p>
            <a:pPr marL="617220" lvl="1" indent="-342900">
              <a:lnSpc>
                <a:spcPct val="110000"/>
              </a:lnSpc>
            </a:pPr>
            <a:r>
              <a:rPr lang="ko-KR" altLang="en-US" sz="2700" dirty="0" smtClean="0"/>
              <a:t>런던의 택시기사들은 일반인보다 훨씬 큰 해마 영역 보고 </a:t>
            </a:r>
            <a:r>
              <a:rPr lang="en-US" altLang="ko-KR" sz="2700" dirty="0" smtClean="0"/>
              <a:t>(Maguire et al., 2003)</a:t>
            </a:r>
            <a:endParaRPr lang="en-US" altLang="ko-KR" sz="2700" dirty="0"/>
          </a:p>
          <a:p>
            <a:pPr marL="617220" lvl="1" indent="-342900">
              <a:lnSpc>
                <a:spcPct val="110000"/>
              </a:lnSpc>
            </a:pPr>
            <a:r>
              <a:rPr lang="ko-KR" altLang="en-US" sz="2700" dirty="0" smtClean="0"/>
              <a:t>해마가 손상된 환자의 경우 </a:t>
            </a:r>
            <a:r>
              <a:rPr lang="en-US" altLang="ko-KR" sz="2700" dirty="0" smtClean="0"/>
              <a:t>(</a:t>
            </a:r>
            <a:r>
              <a:rPr lang="ko-KR" altLang="en-US" sz="2700" dirty="0" smtClean="0"/>
              <a:t>해마 손상 이전의</a:t>
            </a:r>
            <a:r>
              <a:rPr lang="en-US" altLang="ko-KR" sz="2700" dirty="0" smtClean="0"/>
              <a:t>)</a:t>
            </a:r>
            <a:r>
              <a:rPr lang="ko-KR" altLang="en-US" sz="2700" dirty="0" smtClean="0"/>
              <a:t> 먼 과거의 일만 기억하고</a:t>
            </a:r>
            <a:r>
              <a:rPr lang="en-US" altLang="ko-KR" sz="2700" dirty="0" smtClean="0"/>
              <a:t>,</a:t>
            </a:r>
            <a:r>
              <a:rPr lang="ko-KR" altLang="en-US" sz="2700" dirty="0" smtClean="0"/>
              <a:t> 새로운 정보를 기억하는 능력이 상실</a:t>
            </a:r>
            <a:endParaRPr lang="en-US" altLang="ko-KR" sz="2700" dirty="0" smtClean="0"/>
          </a:p>
          <a:p>
            <a:pPr marL="617220" lvl="1" indent="-342900">
              <a:lnSpc>
                <a:spcPct val="110000"/>
              </a:lnSpc>
            </a:pPr>
            <a:r>
              <a:rPr lang="en-US" altLang="ko-KR" sz="2700" dirty="0"/>
              <a:t>http://www.nytimes.com/2008/12/05/us/05hm.html?ref=science</a:t>
            </a:r>
            <a:endParaRPr lang="en-US" altLang="ko-KR" sz="27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60648"/>
            <a:ext cx="1548907" cy="18220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169965"/>
            <a:ext cx="1548906" cy="2144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62" y="4413670"/>
            <a:ext cx="1552142" cy="2123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979712" y="1830652"/>
            <a:ext cx="936104" cy="504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2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5-2. </a:t>
            </a:r>
            <a:r>
              <a:rPr lang="ko-KR" altLang="en-US" sz="3400" b="1" dirty="0" err="1">
                <a:solidFill>
                  <a:srgbClr val="002060"/>
                </a:solidFill>
              </a:rPr>
              <a:t>변연계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5688632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>
                <a:solidFill>
                  <a:srgbClr val="C00000"/>
                </a:solidFill>
              </a:rPr>
              <a:t>시상하부 </a:t>
            </a:r>
            <a:r>
              <a:rPr lang="en-US" altLang="ko-KR" sz="3200" dirty="0" smtClean="0">
                <a:solidFill>
                  <a:srgbClr val="C00000"/>
                </a:solidFill>
              </a:rPr>
              <a:t>(</a:t>
            </a:r>
            <a:r>
              <a:rPr lang="en-US" altLang="ko-KR" sz="3200" dirty="0" err="1" smtClean="0">
                <a:solidFill>
                  <a:srgbClr val="C00000"/>
                </a:solidFill>
              </a:rPr>
              <a:t>hypothalmus</a:t>
            </a:r>
            <a:r>
              <a:rPr lang="en-US" altLang="ko-KR" sz="3200" dirty="0" smtClean="0">
                <a:solidFill>
                  <a:srgbClr val="C00000"/>
                </a:solidFill>
              </a:rPr>
              <a:t>) </a:t>
            </a:r>
          </a:p>
          <a:p>
            <a:pPr marL="617220" lvl="1" indent="-342900">
              <a:lnSpc>
                <a:spcPct val="110000"/>
              </a:lnSpc>
            </a:pPr>
            <a:r>
              <a:rPr lang="ko-KR" altLang="en-US" sz="2700" dirty="0" smtClean="0"/>
              <a:t>시상의 아래쪽 </a:t>
            </a:r>
            <a:r>
              <a:rPr lang="en-US" altLang="ko-KR" sz="2700" dirty="0" smtClean="0"/>
              <a:t>(hypo) = </a:t>
            </a:r>
            <a:r>
              <a:rPr lang="ko-KR" altLang="en-US" sz="2700" dirty="0" smtClean="0"/>
              <a:t>視床下部</a:t>
            </a:r>
            <a:endParaRPr lang="en-US" altLang="ko-KR" sz="2700" dirty="0" smtClean="0"/>
          </a:p>
          <a:p>
            <a:pPr marL="617220" lvl="1" indent="-342900">
              <a:lnSpc>
                <a:spcPct val="110000"/>
              </a:lnSpc>
            </a:pPr>
            <a:r>
              <a:rPr lang="ko-KR" altLang="en-US" sz="2700" dirty="0" smtClean="0"/>
              <a:t>뇌의 가장 작은 부분 중 하나지만 가장 관심을 많이 받은 부분 중 하나</a:t>
            </a:r>
            <a:endParaRPr lang="en-US" altLang="ko-KR" sz="2700" dirty="0" smtClean="0"/>
          </a:p>
          <a:p>
            <a:pPr marL="617220" lvl="1" indent="-342900">
              <a:lnSpc>
                <a:spcPct val="110000"/>
              </a:lnSpc>
            </a:pPr>
            <a:r>
              <a:rPr lang="ko-KR" altLang="en-US" sz="2700" dirty="0" smtClean="0"/>
              <a:t>먹기</a:t>
            </a:r>
            <a:r>
              <a:rPr lang="en-US" altLang="ko-KR" sz="2700" dirty="0" smtClean="0"/>
              <a:t>, </a:t>
            </a:r>
            <a:r>
              <a:rPr lang="ko-KR" altLang="en-US" sz="2700" dirty="0" smtClean="0"/>
              <a:t>마시기</a:t>
            </a:r>
            <a:r>
              <a:rPr lang="en-US" altLang="ko-KR" sz="2700" dirty="0" smtClean="0"/>
              <a:t>, </a:t>
            </a:r>
            <a:r>
              <a:rPr lang="ko-KR" altLang="en-US" sz="2700" dirty="0" smtClean="0"/>
              <a:t>체온조절</a:t>
            </a:r>
            <a:r>
              <a:rPr lang="en-US" altLang="ko-KR" sz="2700" dirty="0" smtClean="0"/>
              <a:t>, </a:t>
            </a:r>
            <a:r>
              <a:rPr lang="ko-KR" altLang="en-US" sz="2700" dirty="0" smtClean="0"/>
              <a:t>성적각성 등을 비롯한 </a:t>
            </a:r>
            <a:r>
              <a:rPr lang="ko-KR" altLang="en-US" sz="2700" dirty="0" smtClean="0">
                <a:solidFill>
                  <a:srgbClr val="C00000"/>
                </a:solidFill>
              </a:rPr>
              <a:t>동기화 </a:t>
            </a:r>
            <a:r>
              <a:rPr lang="ko-KR" altLang="en-US" sz="2700" dirty="0">
                <a:solidFill>
                  <a:srgbClr val="C00000"/>
                </a:solidFill>
              </a:rPr>
              <a:t>된 행동의 </a:t>
            </a:r>
            <a:r>
              <a:rPr lang="ko-KR" altLang="en-US" sz="2700" dirty="0" smtClean="0">
                <a:solidFill>
                  <a:srgbClr val="C00000"/>
                </a:solidFill>
              </a:rPr>
              <a:t>조절</a:t>
            </a:r>
            <a:r>
              <a:rPr lang="ko-KR" altLang="en-US" sz="2700" dirty="0" smtClean="0"/>
              <a:t>과 관련 </a:t>
            </a:r>
            <a:r>
              <a:rPr lang="ko-KR" altLang="en-US" sz="2800" dirty="0" smtClean="0"/>
              <a:t>→ 신체의 </a:t>
            </a:r>
            <a:r>
              <a:rPr lang="en-US" altLang="ko-KR" sz="2800" dirty="0" smtClean="0">
                <a:solidFill>
                  <a:srgbClr val="C00000"/>
                </a:solidFill>
              </a:rPr>
              <a:t>(homeostasis)</a:t>
            </a:r>
            <a:r>
              <a:rPr lang="ko-KR" altLang="en-US" sz="2800" dirty="0" smtClean="0"/>
              <a:t>유지 기능</a:t>
            </a:r>
            <a:endParaRPr lang="en-US" altLang="ko-KR" sz="2800" dirty="0" smtClean="0"/>
          </a:p>
          <a:p>
            <a:pPr marL="617220" lvl="1" indent="-342900">
              <a:lnSpc>
                <a:spcPct val="110000"/>
              </a:lnSpc>
            </a:pPr>
            <a:r>
              <a:rPr lang="ko-KR" altLang="en-US" sz="2800" dirty="0" smtClean="0"/>
              <a:t>시상하부 일부를 파괴시키면 슈퍼비만 쥐 → 목축업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다이어트 등에 적용 시사</a:t>
            </a:r>
            <a:endParaRPr lang="ko-KR" altLang="en-US" sz="27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99" y="857814"/>
            <a:ext cx="2949289" cy="285921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52" y="3789040"/>
            <a:ext cx="2983544" cy="255694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427984" y="4221088"/>
            <a:ext cx="1080120" cy="43204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5-2. </a:t>
            </a:r>
            <a:r>
              <a:rPr lang="ko-KR" altLang="en-US" sz="3400" b="1" dirty="0" err="1">
                <a:solidFill>
                  <a:srgbClr val="002060"/>
                </a:solidFill>
              </a:rPr>
              <a:t>변연계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836712"/>
            <a:ext cx="8784976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>
                <a:solidFill>
                  <a:srgbClr val="C00000"/>
                </a:solidFill>
              </a:rPr>
              <a:t>시상하부 </a:t>
            </a:r>
            <a:r>
              <a:rPr lang="en-US" altLang="ko-KR" sz="3200" dirty="0" smtClean="0">
                <a:solidFill>
                  <a:srgbClr val="C00000"/>
                </a:solidFill>
              </a:rPr>
              <a:t>(</a:t>
            </a:r>
            <a:r>
              <a:rPr lang="en-US" altLang="ko-KR" sz="3200" dirty="0" err="1" smtClean="0">
                <a:solidFill>
                  <a:srgbClr val="C00000"/>
                </a:solidFill>
              </a:rPr>
              <a:t>hypothalmus</a:t>
            </a:r>
            <a:r>
              <a:rPr lang="en-US" altLang="ko-KR" sz="3200" dirty="0" smtClean="0">
                <a:solidFill>
                  <a:srgbClr val="C00000"/>
                </a:solidFill>
              </a:rPr>
              <a:t>) </a:t>
            </a:r>
          </a:p>
          <a:p>
            <a:pPr marL="617220" lvl="1" indent="-342900">
              <a:lnSpc>
                <a:spcPct val="110000"/>
              </a:lnSpc>
            </a:pPr>
            <a:r>
              <a:rPr lang="ko-KR" altLang="en-US" sz="2700" dirty="0" smtClean="0"/>
              <a:t>동물의 성 행동과 깊은 관련</a:t>
            </a:r>
            <a:endParaRPr lang="en-US" altLang="ko-KR" sz="2700" dirty="0" smtClean="0"/>
          </a:p>
          <a:p>
            <a:pPr marL="617220" lvl="1" indent="-342900">
              <a:lnSpc>
                <a:spcPct val="110000"/>
              </a:lnSpc>
            </a:pPr>
            <a:r>
              <a:rPr lang="ko-KR" altLang="en-US" sz="2700" dirty="0" smtClean="0"/>
              <a:t>성적 쾌감과 같은 </a:t>
            </a:r>
            <a:r>
              <a:rPr lang="ko-KR" altLang="en-US" sz="2700" dirty="0" smtClean="0">
                <a:solidFill>
                  <a:srgbClr val="C00000"/>
                </a:solidFill>
              </a:rPr>
              <a:t>보상센터</a:t>
            </a:r>
            <a:r>
              <a:rPr lang="en-US" altLang="ko-KR" sz="2700" dirty="0" smtClean="0">
                <a:solidFill>
                  <a:srgbClr val="C00000"/>
                </a:solidFill>
              </a:rPr>
              <a:t>(reward center)</a:t>
            </a:r>
            <a:r>
              <a:rPr lang="ko-KR" altLang="en-US" sz="2700" dirty="0" smtClean="0"/>
              <a:t>가 있는 듯</a:t>
            </a:r>
            <a:r>
              <a:rPr lang="ko-KR" altLang="en-US" sz="2800" dirty="0"/>
              <a:t> </a:t>
            </a:r>
            <a:endParaRPr lang="en-US" altLang="ko-KR" sz="2800" dirty="0" smtClean="0"/>
          </a:p>
          <a:p>
            <a:pPr marL="617220" lvl="1" indent="-342900">
              <a:lnSpc>
                <a:spcPct val="110000"/>
              </a:lnSpc>
            </a:pPr>
            <a:r>
              <a:rPr lang="ko-KR" altLang="en-US" sz="2800" dirty="0" smtClean="0"/>
              <a:t>이곳을 자극함으로써 동물의 학습을 </a:t>
            </a:r>
            <a:r>
              <a:rPr lang="en-US" altLang="ko-KR" sz="2800" dirty="0" smtClean="0"/>
              <a:t>‘</a:t>
            </a:r>
            <a:r>
              <a:rPr lang="ko-KR" altLang="en-US" sz="2800" dirty="0" smtClean="0"/>
              <a:t>획기적으로</a:t>
            </a:r>
            <a:r>
              <a:rPr lang="en-US" altLang="ko-KR" sz="2800" dirty="0" smtClean="0"/>
              <a:t>’ </a:t>
            </a:r>
            <a:r>
              <a:rPr lang="ko-KR" altLang="en-US" sz="2800" dirty="0" smtClean="0"/>
              <a:t>향상시킬 수 있음 → </a:t>
            </a:r>
            <a:r>
              <a:rPr lang="en-US" altLang="ko-KR" sz="2800" dirty="0" err="1" smtClean="0"/>
              <a:t>Robo</a:t>
            </a:r>
            <a:r>
              <a:rPr lang="en-US" altLang="ko-KR" sz="2800" dirty="0" smtClean="0"/>
              <a:t>-rat</a:t>
            </a:r>
            <a:r>
              <a:rPr lang="ko-KR" altLang="en-US" sz="2800" dirty="0" smtClean="0"/>
              <a:t>의 예</a:t>
            </a:r>
            <a:endParaRPr lang="en-US" altLang="ko-KR" sz="2800" dirty="0" smtClean="0"/>
          </a:p>
          <a:p>
            <a:pPr marL="617220" lvl="1" indent="-342900">
              <a:lnSpc>
                <a:spcPct val="110000"/>
              </a:lnSpc>
            </a:pPr>
            <a:endParaRPr lang="en-US" altLang="ko-KR" sz="2700" dirty="0" smtClean="0"/>
          </a:p>
        </p:txBody>
      </p:sp>
      <p:pic>
        <p:nvPicPr>
          <p:cNvPr id="9" name="Picture 5" descr="12673_MyersPsy8e_fi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284" y="3593299"/>
            <a:ext cx="4078188" cy="3029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2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4392488" cy="318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38" y="908720"/>
            <a:ext cx="4124656" cy="4752528"/>
          </a:xfrm>
          <a:prstGeom prst="rect">
            <a:avLst/>
          </a:prstGeom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01" y="234887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2. </a:t>
            </a:r>
            <a:r>
              <a:rPr lang="ko-KR" altLang="en-US" b="1" dirty="0" smtClean="0">
                <a:solidFill>
                  <a:srgbClr val="002060"/>
                </a:solidFill>
              </a:rPr>
              <a:t>신경계의 단위</a:t>
            </a:r>
            <a:r>
              <a:rPr lang="en-US" altLang="ko-KR" b="1" dirty="0" smtClean="0">
                <a:solidFill>
                  <a:srgbClr val="002060"/>
                </a:solidFill>
              </a:rPr>
              <a:t>: </a:t>
            </a:r>
            <a:r>
              <a:rPr lang="ko-KR" altLang="en-US" b="1" dirty="0" smtClean="0">
                <a:solidFill>
                  <a:srgbClr val="002060"/>
                </a:solidFill>
              </a:rPr>
              <a:t>뉴런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980728"/>
            <a:ext cx="4896544" cy="4392488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정보를 </a:t>
            </a:r>
            <a:r>
              <a:rPr lang="ko-KR" altLang="en-US" sz="3200" dirty="0"/>
              <a:t>받아들이고 처리하여 다른 세포들로 전달하는 일을 </a:t>
            </a:r>
            <a:r>
              <a:rPr lang="ko-KR" altLang="en-US" sz="3200" dirty="0" smtClean="0"/>
              <a:t>하는 세포</a:t>
            </a:r>
            <a:endParaRPr lang="ko-KR" altLang="en-US" sz="3200" dirty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인간 </a:t>
            </a:r>
            <a:r>
              <a:rPr lang="en-US" altLang="ko-KR" sz="3200" dirty="0" smtClean="0"/>
              <a:t>“</a:t>
            </a:r>
            <a:r>
              <a:rPr lang="ko-KR" altLang="en-US" sz="3200" dirty="0" smtClean="0"/>
              <a:t>마음</a:t>
            </a:r>
            <a:r>
              <a:rPr lang="en-US" altLang="ko-KR" sz="3200" dirty="0" smtClean="0"/>
              <a:t>”</a:t>
            </a:r>
            <a:r>
              <a:rPr lang="ko-KR" altLang="en-US" sz="3200" dirty="0" smtClean="0"/>
              <a:t>의 </a:t>
            </a:r>
            <a:r>
              <a:rPr lang="ko-KR" altLang="en-US" sz="3200" dirty="0"/>
              <a:t>가장 작은 </a:t>
            </a:r>
            <a:r>
              <a:rPr lang="ko-KR" altLang="en-US" sz="3200" dirty="0" smtClean="0"/>
              <a:t>생물학적 구조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인간의 경우 </a:t>
            </a:r>
            <a:r>
              <a:rPr lang="en-US" altLang="ko-KR" sz="3200" dirty="0" smtClean="0"/>
              <a:t>1,000</a:t>
            </a:r>
            <a:r>
              <a:rPr lang="ko-KR" altLang="en-US" sz="3200" dirty="0" smtClean="0"/>
              <a:t>억에서       개의 뉴런이 존재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5517232"/>
            <a:ext cx="8640960" cy="122413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다양한 유형들이 있지만 기본적으로 모든 뉴런은 동일한 구조를 가지고 있음</a:t>
            </a:r>
            <a:r>
              <a:rPr lang="en-US" altLang="ko-KR" sz="3200" dirty="0" smtClean="0"/>
              <a:t>.</a:t>
            </a:r>
            <a:endParaRPr lang="ko-KR" altLang="en-US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331640" y="4879176"/>
            <a:ext cx="720080" cy="638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8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600" y="2132856"/>
            <a:ext cx="7200800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smtClean="0"/>
              <a:t>시상하부에 대한 동영상 삽입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(</a:t>
            </a:r>
            <a:r>
              <a:rPr lang="ko-KR" altLang="en-US" sz="3600" dirty="0" smtClean="0"/>
              <a:t>시상하부를 자기자극하고 있는 쥐와 </a:t>
            </a:r>
            <a:r>
              <a:rPr lang="en-US" altLang="ko-KR" sz="3600" dirty="0" smtClean="0"/>
              <a:t>Robot-Rat</a:t>
            </a:r>
            <a:r>
              <a:rPr lang="ko-KR" altLang="en-US" sz="3600" dirty="0" smtClean="0"/>
              <a:t>의 두가지 동영상입니다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동영상 강의로 시청하세요</a:t>
            </a:r>
            <a:r>
              <a:rPr lang="en-US" altLang="ko-KR" sz="3600" dirty="0" smtClean="0"/>
              <a:t>)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26639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30" y="3429001"/>
            <a:ext cx="3498550" cy="3174826"/>
          </a:xfrm>
          <a:prstGeom prst="rect">
            <a:avLst/>
          </a:prstGeom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 smtClean="0">
                <a:solidFill>
                  <a:srgbClr val="002060"/>
                </a:solidFill>
              </a:rPr>
              <a:t>5-3.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대뇌피질 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(Cerebral Cortex)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836712"/>
            <a:ext cx="5472608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인간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두뇌의 </a:t>
            </a:r>
            <a:r>
              <a:rPr lang="en-US" altLang="ko-KR" sz="2800" dirty="0" smtClean="0"/>
              <a:t>80%</a:t>
            </a:r>
            <a:r>
              <a:rPr lang="ko-KR" altLang="en-US" sz="2800" dirty="0" smtClean="0"/>
              <a:t>를 차지하는 부분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en-US" altLang="ko-KR" sz="2800" dirty="0" smtClean="0"/>
              <a:t>200</a:t>
            </a:r>
            <a:r>
              <a:rPr lang="ko-KR" altLang="en-US" sz="2800" dirty="0" smtClean="0"/>
              <a:t>억에서 </a:t>
            </a:r>
            <a:r>
              <a:rPr lang="en-US" altLang="ko-KR" sz="2800" dirty="0" smtClean="0"/>
              <a:t>230</a:t>
            </a:r>
            <a:r>
              <a:rPr lang="ko-KR" altLang="en-US" sz="2800" dirty="0" smtClean="0"/>
              <a:t>억의 뉴런 </a:t>
            </a:r>
            <a:r>
              <a:rPr lang="en-US" altLang="ko-KR" sz="2800" dirty="0" smtClean="0"/>
              <a:t>+ </a:t>
            </a:r>
            <a:r>
              <a:rPr lang="ko-KR" altLang="en-US" sz="2800" dirty="0" err="1" smtClean="0"/>
              <a:t>교세포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(glial cell)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정보처리 수행의 중추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골짜기를 기준으로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개의 </a:t>
            </a:r>
            <a:r>
              <a:rPr lang="ko-KR" altLang="en-US" sz="2800" dirty="0" err="1" smtClean="0"/>
              <a:t>엽으로</a:t>
            </a:r>
            <a:r>
              <a:rPr lang="ko-KR" altLang="en-US" sz="2800" dirty="0" smtClean="0"/>
              <a:t> 구성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err="1" smtClean="0"/>
              <a:t>전두엽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(frontal lobe)</a:t>
            </a:r>
          </a:p>
          <a:p>
            <a:pPr marL="807720" lvl="1" indent="-533400">
              <a:lnSpc>
                <a:spcPct val="110000"/>
              </a:lnSpc>
            </a:pPr>
            <a:r>
              <a:rPr lang="en-US" altLang="ko-KR" sz="2800" dirty="0" smtClean="0"/>
              <a:t>             (parietal lobe)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err="1" smtClean="0"/>
              <a:t>후두엽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(occipital lobe)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err="1" smtClean="0"/>
              <a:t>측두엽</a:t>
            </a:r>
            <a:r>
              <a:rPr lang="en-US" altLang="ko-KR" sz="2800" dirty="0" smtClean="0"/>
              <a:t> (temporal lobe)</a:t>
            </a:r>
            <a:endParaRPr lang="en-US" altLang="ko-KR" sz="2000" dirty="0" smtClean="0"/>
          </a:p>
          <a:p>
            <a:pPr marL="617220" lvl="1" indent="-342900">
              <a:lnSpc>
                <a:spcPct val="110000"/>
              </a:lnSpc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239" y="817996"/>
            <a:ext cx="3020241" cy="2755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50849" y="4941168"/>
            <a:ext cx="1080120" cy="504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igure 02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627076"/>
            <a:ext cx="3494142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 smtClean="0">
                <a:solidFill>
                  <a:srgbClr val="002060"/>
                </a:solidFill>
              </a:rPr>
              <a:t>5-3.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대뇌피질 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–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감각정보의 수용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5832648" cy="244827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err="1" smtClean="0"/>
              <a:t>시각역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–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err="1" smtClean="0"/>
              <a:t>청각역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– </a:t>
            </a:r>
            <a:r>
              <a:rPr lang="ko-KR" altLang="en-US" sz="2800" dirty="0" err="1" smtClean="0"/>
              <a:t>측두엽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감각피질 </a:t>
            </a:r>
            <a:r>
              <a:rPr lang="en-US" altLang="ko-KR" sz="2800" dirty="0" smtClean="0"/>
              <a:t>– </a:t>
            </a:r>
            <a:r>
              <a:rPr lang="ko-KR" altLang="en-US" sz="2800" dirty="0" err="1" smtClean="0"/>
              <a:t>두정엽의</a:t>
            </a:r>
            <a:r>
              <a:rPr lang="ko-KR" altLang="en-US" sz="2800" dirty="0" smtClean="0"/>
              <a:t> 앞쪽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운동피질 </a:t>
            </a:r>
            <a:r>
              <a:rPr lang="en-US" altLang="ko-KR" sz="2800" dirty="0" smtClean="0"/>
              <a:t>– </a:t>
            </a:r>
            <a:r>
              <a:rPr lang="ko-KR" altLang="en-US" sz="2800" dirty="0" err="1" smtClean="0"/>
              <a:t>전두엽의</a:t>
            </a:r>
            <a:r>
              <a:rPr lang="ko-KR" altLang="en-US" sz="2800" dirty="0" smtClean="0"/>
              <a:t> 뒤쪽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617220" lvl="1" indent="-342900">
              <a:lnSpc>
                <a:spcPct val="110000"/>
              </a:lnSpc>
            </a:pPr>
            <a:endParaRPr lang="en-US" altLang="ko-KR" dirty="0" smtClean="0"/>
          </a:p>
        </p:txBody>
      </p:sp>
      <p:pic>
        <p:nvPicPr>
          <p:cNvPr id="8" name="Picture 3" descr="figure 02-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32" y="2924944"/>
            <a:ext cx="856059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231740" y="836712"/>
            <a:ext cx="1080120" cy="44747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 smtClean="0">
                <a:solidFill>
                  <a:srgbClr val="002060"/>
                </a:solidFill>
              </a:rPr>
              <a:t>5-3.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대뇌피질 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–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감각정보의 수용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5256584" cy="597666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err="1" smtClean="0">
                <a:solidFill>
                  <a:srgbClr val="C00000"/>
                </a:solidFill>
              </a:rPr>
              <a:t>연합령</a:t>
            </a:r>
            <a:r>
              <a:rPr lang="ko-KR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ko-KR" sz="3200" dirty="0" smtClean="0">
                <a:solidFill>
                  <a:srgbClr val="C00000"/>
                </a:solidFill>
              </a:rPr>
              <a:t>(association area)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인간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피질의 </a:t>
            </a:r>
            <a:r>
              <a:rPr lang="en-US" altLang="ko-KR" sz="2800" dirty="0" smtClean="0"/>
              <a:t>¾</a:t>
            </a:r>
            <a:r>
              <a:rPr lang="ko-KR" altLang="en-US" sz="2800" dirty="0" smtClean="0"/>
              <a:t>이상은 감각 및 근육활동에 관여 없음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뉴런의 정보를 통합하고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사고하고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저장하고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의사결정을 하는 데 사용</a:t>
            </a:r>
            <a:r>
              <a:rPr lang="en-US" altLang="ko-KR" sz="2800" dirty="0" smtClean="0"/>
              <a:t> 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보통 </a:t>
            </a:r>
            <a:r>
              <a:rPr lang="en-US" altLang="ko-KR" sz="2800" dirty="0" smtClean="0"/>
              <a:t>‘</a:t>
            </a:r>
            <a:r>
              <a:rPr lang="ko-KR" altLang="en-US" sz="2800" dirty="0" smtClean="0"/>
              <a:t>머리가 좋은 동물</a:t>
            </a:r>
            <a:r>
              <a:rPr lang="en-US" altLang="ko-KR" sz="2800" dirty="0" smtClean="0"/>
              <a:t>’</a:t>
            </a:r>
            <a:r>
              <a:rPr lang="ko-KR" altLang="en-US" sz="2800" dirty="0" smtClean="0"/>
              <a:t>일수록 </a:t>
            </a:r>
            <a:r>
              <a:rPr lang="ko-KR" altLang="en-US" sz="2800" dirty="0" err="1" smtClean="0"/>
              <a:t>연합령이</a:t>
            </a:r>
            <a:r>
              <a:rPr lang="ko-KR" altLang="en-US" sz="2800" dirty="0" smtClean="0"/>
              <a:t> 큰 편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en-US" altLang="ko-KR" sz="2800" dirty="0" smtClean="0"/>
              <a:t>‘</a:t>
            </a:r>
            <a:r>
              <a:rPr lang="ko-KR" altLang="en-US" sz="2800" dirty="0" smtClean="0"/>
              <a:t>인간은 뇌를 </a:t>
            </a:r>
            <a:r>
              <a:rPr lang="en-US" altLang="ko-KR" sz="2800" dirty="0" smtClean="0"/>
              <a:t>10%</a:t>
            </a:r>
            <a:r>
              <a:rPr lang="ko-KR" altLang="en-US" sz="2800" dirty="0" smtClean="0"/>
              <a:t>밖에 쓰지 못한다</a:t>
            </a:r>
            <a:r>
              <a:rPr lang="en-US" altLang="ko-KR" sz="2800" dirty="0" smtClean="0"/>
              <a:t>’</a:t>
            </a:r>
            <a:r>
              <a:rPr lang="ko-KR" altLang="en-US" sz="2800" dirty="0" smtClean="0"/>
              <a:t>라는 뇌와 관련된 가장 잘 알려진 오류가 나온 근거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ko-KR" sz="3200" dirty="0" smtClean="0"/>
          </a:p>
          <a:p>
            <a:pPr marL="617220" lvl="1" indent="-342900">
              <a:lnSpc>
                <a:spcPct val="110000"/>
              </a:lnSpc>
            </a:pPr>
            <a:endParaRPr lang="en-US" altLang="ko-KR" sz="2800" dirty="0" smtClean="0"/>
          </a:p>
        </p:txBody>
      </p:sp>
      <p:pic>
        <p:nvPicPr>
          <p:cNvPr id="9" name="Picture 4" descr="brain mam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12777"/>
            <a:ext cx="3554182" cy="51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52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19672" y="2564904"/>
            <a:ext cx="6192688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smtClean="0"/>
              <a:t>뇌의 구조에 </a:t>
            </a:r>
            <a:r>
              <a:rPr lang="ko-KR" altLang="en-US" sz="3600" dirty="0" smtClean="0"/>
              <a:t>대한 동영상 삽입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 강의로 시청하세요</a:t>
            </a:r>
            <a:r>
              <a:rPr lang="en-US" altLang="ko-KR" sz="3600" dirty="0" smtClean="0"/>
              <a:t>)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252201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24328" y="188640"/>
            <a:ext cx="1440160" cy="634082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002060"/>
                </a:solidFill>
              </a:rPr>
              <a:t>차 </a:t>
            </a:r>
            <a:r>
              <a:rPr lang="ko-KR" altLang="en-US" sz="4400" dirty="0" err="1" smtClean="0">
                <a:solidFill>
                  <a:srgbClr val="002060"/>
                </a:solidFill>
              </a:rPr>
              <a:t>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251520" y="188640"/>
            <a:ext cx="8712968" cy="6336704"/>
          </a:xfrm>
        </p:spPr>
        <p:txBody>
          <a:bodyPr>
            <a:noAutofit/>
          </a:bodyPr>
          <a:lstStyle/>
          <a:p>
            <a:pPr marL="624078" indent="-514350">
              <a:buNone/>
            </a:pPr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</a:rPr>
              <a:t>심리학과 </a:t>
            </a:r>
            <a:r>
              <a:rPr lang="ko-KR" altLang="en-US" sz="2800" dirty="0">
                <a:solidFill>
                  <a:srgbClr val="0070C0"/>
                </a:solidFill>
              </a:rPr>
              <a:t>뇌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2. </a:t>
            </a:r>
            <a:r>
              <a:rPr lang="ko-KR" altLang="en-US" sz="2800" dirty="0">
                <a:solidFill>
                  <a:srgbClr val="0070C0"/>
                </a:solidFill>
              </a:rPr>
              <a:t>신경계의 단위</a:t>
            </a:r>
            <a:r>
              <a:rPr lang="en-US" altLang="ko-KR" sz="2800" dirty="0">
                <a:solidFill>
                  <a:srgbClr val="0070C0"/>
                </a:solidFill>
              </a:rPr>
              <a:t>: </a:t>
            </a:r>
            <a:r>
              <a:rPr lang="ko-KR" altLang="en-US" sz="2800" dirty="0">
                <a:solidFill>
                  <a:srgbClr val="0070C0"/>
                </a:solidFill>
              </a:rPr>
              <a:t>뉴런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뉴런의 </a:t>
            </a:r>
            <a:r>
              <a:rPr lang="ko-KR" altLang="en-US" sz="2400" dirty="0" smtClean="0"/>
              <a:t>구조</a:t>
            </a:r>
            <a:r>
              <a:rPr lang="en-US" altLang="ko-KR" sz="2400" dirty="0" smtClean="0"/>
              <a:t>			2</a:t>
            </a:r>
            <a:r>
              <a:rPr lang="en-US" altLang="ko-KR" sz="2400" dirty="0"/>
              <a:t>) </a:t>
            </a:r>
            <a:r>
              <a:rPr lang="ko-KR" altLang="en-US" sz="2400" dirty="0"/>
              <a:t>뉴런의 종류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뉴런 내 </a:t>
            </a:r>
            <a:r>
              <a:rPr lang="ko-KR" altLang="en-US" sz="2400" dirty="0"/>
              <a:t>정보전달</a:t>
            </a:r>
            <a:r>
              <a:rPr lang="en-US" altLang="ko-KR" sz="2400" dirty="0"/>
              <a:t>: </a:t>
            </a:r>
            <a:r>
              <a:rPr lang="ko-KR" altLang="en-US" sz="2400" dirty="0" smtClean="0"/>
              <a:t>활동전위</a:t>
            </a:r>
            <a:r>
              <a:rPr lang="en-US" altLang="ko-KR" sz="2400" dirty="0" smtClean="0"/>
              <a:t>  	4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뉴런 간 </a:t>
            </a:r>
            <a:r>
              <a:rPr lang="ko-KR" altLang="en-US" sz="2400" dirty="0"/>
              <a:t>정보전달</a:t>
            </a:r>
            <a:r>
              <a:rPr lang="en-US" altLang="ko-KR" sz="2400" dirty="0"/>
              <a:t>: </a:t>
            </a:r>
            <a:r>
              <a:rPr lang="ko-KR" altLang="en-US" sz="2400" dirty="0"/>
              <a:t>시냅스 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5</a:t>
            </a:r>
            <a:r>
              <a:rPr lang="en-US" altLang="ko-KR" sz="2400" dirty="0"/>
              <a:t>) </a:t>
            </a:r>
            <a:r>
              <a:rPr lang="ko-KR" altLang="en-US" sz="2400" dirty="0"/>
              <a:t>신경전달물질과 </a:t>
            </a:r>
            <a:r>
              <a:rPr lang="ko-KR" altLang="en-US" sz="2400" dirty="0" smtClean="0"/>
              <a:t>약물</a:t>
            </a:r>
            <a:r>
              <a:rPr lang="en-US" altLang="ko-KR" sz="2400" dirty="0" smtClean="0"/>
              <a:t>		6</a:t>
            </a:r>
            <a:r>
              <a:rPr lang="en-US" altLang="ko-KR" sz="2400" dirty="0"/>
              <a:t>) </a:t>
            </a:r>
            <a:r>
              <a:rPr lang="ko-KR" altLang="en-US" sz="2400" dirty="0"/>
              <a:t>신경전달물질의 종류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3. </a:t>
            </a:r>
            <a:r>
              <a:rPr lang="ko-KR" altLang="en-US" sz="2800" dirty="0">
                <a:solidFill>
                  <a:srgbClr val="0070C0"/>
                </a:solidFill>
              </a:rPr>
              <a:t>신경계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/>
              <a:t>신경계의 </a:t>
            </a:r>
            <a:r>
              <a:rPr lang="ko-KR" altLang="en-US" sz="2400" dirty="0" smtClean="0"/>
              <a:t>구조</a:t>
            </a:r>
            <a:r>
              <a:rPr lang="en-US" altLang="ko-KR" sz="2400" dirty="0" smtClean="0"/>
              <a:t>			2) </a:t>
            </a:r>
            <a:r>
              <a:rPr lang="ko-KR" altLang="en-US" sz="2400" dirty="0"/>
              <a:t>말초신경계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3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자율신경계</a:t>
            </a:r>
            <a:r>
              <a:rPr lang="en-US" altLang="ko-KR" sz="2400" dirty="0" smtClean="0"/>
              <a:t>			4</a:t>
            </a:r>
            <a:r>
              <a:rPr lang="en-US" altLang="ko-KR" sz="2400" dirty="0"/>
              <a:t>) </a:t>
            </a:r>
            <a:r>
              <a:rPr lang="ko-KR" altLang="en-US" sz="2400" dirty="0"/>
              <a:t>중추신경계</a:t>
            </a:r>
            <a:r>
              <a:rPr lang="en-US" altLang="ko-KR" sz="2400" dirty="0"/>
              <a:t>: </a:t>
            </a:r>
            <a:r>
              <a:rPr lang="ko-KR" altLang="en-US" sz="2400" dirty="0"/>
              <a:t>척수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0070C0"/>
                </a:solidFill>
              </a:rPr>
              <a:t>5. </a:t>
            </a:r>
            <a:r>
              <a:rPr lang="ko-KR" altLang="en-US" sz="2800" dirty="0">
                <a:solidFill>
                  <a:srgbClr val="0070C0"/>
                </a:solidFill>
              </a:rPr>
              <a:t>뇌</a:t>
            </a:r>
          </a:p>
          <a:p>
            <a:pPr marL="624078" indent="-514350">
              <a:buNone/>
            </a:pPr>
            <a:r>
              <a:rPr lang="en-US" altLang="ko-KR" sz="2400" dirty="0" smtClean="0"/>
              <a:t>   1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뇌간</a:t>
            </a:r>
            <a:r>
              <a:rPr lang="en-US" altLang="ko-KR" sz="2400" dirty="0" smtClean="0"/>
              <a:t>, </a:t>
            </a:r>
            <a:r>
              <a:rPr lang="ko-KR" altLang="en-US" sz="2400" dirty="0"/>
              <a:t>소뇌</a:t>
            </a:r>
            <a:r>
              <a:rPr lang="en-US" altLang="ko-KR" sz="2400" dirty="0"/>
              <a:t>, </a:t>
            </a:r>
            <a:r>
              <a:rPr lang="ko-KR" altLang="en-US" sz="2400" dirty="0" smtClean="0"/>
              <a:t>시상</a:t>
            </a:r>
            <a:r>
              <a:rPr lang="en-US" altLang="ko-KR" sz="2400" dirty="0" smtClean="0"/>
              <a:t>   	2</a:t>
            </a:r>
            <a:r>
              <a:rPr lang="en-US" altLang="ko-KR" sz="2400" dirty="0"/>
              <a:t>) </a:t>
            </a:r>
            <a:r>
              <a:rPr lang="ko-KR" altLang="en-US" sz="2400" dirty="0" err="1" smtClean="0"/>
              <a:t>변연계</a:t>
            </a:r>
            <a:r>
              <a:rPr lang="en-US" altLang="ko-KR" sz="2400" dirty="0" smtClean="0"/>
              <a:t>		3) </a:t>
            </a:r>
            <a:r>
              <a:rPr lang="ko-KR" altLang="en-US" sz="2400" dirty="0"/>
              <a:t>대뇌피질</a:t>
            </a:r>
          </a:p>
          <a:p>
            <a:pPr marL="624078" indent="-514350">
              <a:buNone/>
            </a:pPr>
            <a:r>
              <a:rPr lang="en-US" altLang="ko-KR" sz="2800" dirty="0">
                <a:solidFill>
                  <a:srgbClr val="C00000"/>
                </a:solidFill>
              </a:rPr>
              <a:t>6. </a:t>
            </a:r>
            <a:r>
              <a:rPr lang="ko-KR" altLang="en-US" sz="2800" dirty="0">
                <a:solidFill>
                  <a:srgbClr val="C00000"/>
                </a:solidFill>
              </a:rPr>
              <a:t>좌뇌와 우뇌 </a:t>
            </a:r>
            <a:r>
              <a:rPr lang="en-US" altLang="ko-KR" sz="2800" dirty="0">
                <a:solidFill>
                  <a:srgbClr val="C00000"/>
                </a:solidFill>
              </a:rPr>
              <a:t>– </a:t>
            </a:r>
            <a:r>
              <a:rPr lang="ko-KR" altLang="en-US" sz="2800" dirty="0">
                <a:solidFill>
                  <a:srgbClr val="C00000"/>
                </a:solidFill>
              </a:rPr>
              <a:t>뇌의 국재화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1</a:t>
            </a:r>
            <a:r>
              <a:rPr lang="en-US" altLang="ko-KR" sz="2400" dirty="0">
                <a:solidFill>
                  <a:srgbClr val="C00000"/>
                </a:solidFill>
              </a:rPr>
              <a:t>) </a:t>
            </a:r>
            <a:r>
              <a:rPr lang="ko-KR" altLang="en-US" sz="2400" dirty="0">
                <a:solidFill>
                  <a:srgbClr val="C00000"/>
                </a:solidFill>
              </a:rPr>
              <a:t>분할 뇌 </a:t>
            </a:r>
            <a:r>
              <a:rPr lang="ko-KR" altLang="en-US" sz="2400" dirty="0" smtClean="0">
                <a:solidFill>
                  <a:srgbClr val="C00000"/>
                </a:solidFill>
              </a:rPr>
              <a:t>실험</a:t>
            </a:r>
            <a:r>
              <a:rPr lang="en-US" altLang="ko-KR" sz="2400" dirty="0" smtClean="0">
                <a:solidFill>
                  <a:srgbClr val="C00000"/>
                </a:solidFill>
              </a:rPr>
              <a:t>	</a:t>
            </a:r>
          </a:p>
          <a:p>
            <a:pPr marL="624078" indent="-514350">
              <a:buNone/>
            </a:pP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</a:rPr>
              <a:t>  2</a:t>
            </a:r>
            <a:r>
              <a:rPr lang="en-US" altLang="ko-KR" sz="2400" dirty="0">
                <a:solidFill>
                  <a:srgbClr val="C00000"/>
                </a:solidFill>
              </a:rPr>
              <a:t>) </a:t>
            </a:r>
            <a:r>
              <a:rPr lang="ko-KR" altLang="en-US" sz="2400" dirty="0">
                <a:solidFill>
                  <a:srgbClr val="C00000"/>
                </a:solidFill>
              </a:rPr>
              <a:t>좌뇌와 합리화 능력</a:t>
            </a:r>
            <a:r>
              <a:rPr lang="en-US" altLang="ko-KR" sz="2400" dirty="0">
                <a:solidFill>
                  <a:srgbClr val="C00000"/>
                </a:solidFill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</a:rPr>
              <a:t>해석자로써의 좌뇌</a:t>
            </a:r>
          </a:p>
          <a:p>
            <a:pPr marL="624078" indent="-514350">
              <a:buNone/>
            </a:pPr>
            <a:r>
              <a:rPr lang="en-US" altLang="ko-KR" sz="2400" dirty="0" smtClean="0">
                <a:solidFill>
                  <a:srgbClr val="C00000"/>
                </a:solidFill>
              </a:rPr>
              <a:t>   3</a:t>
            </a:r>
            <a:r>
              <a:rPr lang="en-US" altLang="ko-KR" sz="2400" dirty="0">
                <a:solidFill>
                  <a:srgbClr val="C00000"/>
                </a:solidFill>
              </a:rPr>
              <a:t>) </a:t>
            </a:r>
            <a:r>
              <a:rPr lang="ko-KR" altLang="en-US" sz="2400" dirty="0">
                <a:solidFill>
                  <a:srgbClr val="C00000"/>
                </a:solidFill>
              </a:rPr>
              <a:t>뇌의 국재화와 그 해석</a:t>
            </a:r>
            <a:endParaRPr lang="ko-KR" alt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4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 smtClean="0">
                <a:solidFill>
                  <a:srgbClr val="002060"/>
                </a:solidFill>
              </a:rPr>
              <a:t>6.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좌뇌와 우뇌 </a:t>
            </a:r>
            <a:r>
              <a:rPr lang="en-US" altLang="ko-KR" sz="3400" b="1" dirty="0" smtClean="0">
                <a:solidFill>
                  <a:srgbClr val="002060"/>
                </a:solidFill>
              </a:rPr>
              <a:t>–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뇌의 국재화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6192688" cy="345638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대뇌피질은 독립된 두 개의 반구로 구성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각 반구는 </a:t>
            </a:r>
            <a:r>
              <a:rPr lang="ko-KR" altLang="en-US" sz="3200" dirty="0" err="1" smtClean="0">
                <a:solidFill>
                  <a:srgbClr val="C00000"/>
                </a:solidFill>
              </a:rPr>
              <a:t>뇌량</a:t>
            </a:r>
            <a:r>
              <a:rPr lang="en-US" altLang="ko-KR" sz="3200" dirty="0" smtClean="0">
                <a:solidFill>
                  <a:srgbClr val="C00000"/>
                </a:solidFill>
              </a:rPr>
              <a:t>(corpus callosum)</a:t>
            </a:r>
            <a:r>
              <a:rPr lang="ko-KR" altLang="en-US" sz="3200" dirty="0" smtClean="0"/>
              <a:t>을 통해 연결</a:t>
            </a:r>
            <a:endParaRPr lang="en-US" altLang="ko-KR" sz="32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000" dirty="0" smtClean="0"/>
              <a:t>좌뇌 </a:t>
            </a:r>
            <a:r>
              <a:rPr lang="en-US" altLang="ko-KR" sz="3000" dirty="0" smtClean="0"/>
              <a:t>–           </a:t>
            </a:r>
            <a:r>
              <a:rPr lang="ko-KR" altLang="en-US" sz="3000" dirty="0" err="1" smtClean="0"/>
              <a:t>신체정보</a:t>
            </a:r>
            <a:r>
              <a:rPr lang="ko-KR" altLang="en-US" sz="3000" dirty="0" smtClean="0"/>
              <a:t> 수용</a:t>
            </a:r>
            <a:endParaRPr lang="en-US" altLang="ko-KR" sz="30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000" dirty="0" smtClean="0"/>
              <a:t>우뇌 </a:t>
            </a:r>
            <a:r>
              <a:rPr lang="en-US" altLang="ko-KR" sz="3000" dirty="0" smtClean="0"/>
              <a:t>– </a:t>
            </a:r>
            <a:r>
              <a:rPr lang="ko-KR" altLang="en-US" sz="3000" dirty="0" smtClean="0"/>
              <a:t>왼쪽 신체정보 수용</a:t>
            </a:r>
            <a:endParaRPr lang="en-US" altLang="ko-KR" sz="3000" dirty="0" smtClean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092280" y="764704"/>
            <a:ext cx="1371737" cy="2150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latinLnBrk="0" hangingPunct="0"/>
            <a:r>
              <a:rPr kumimoji="0" lang="en-US" altLang="ko-KR" b="1" dirty="0">
                <a:latin typeface="Arial" charset="0"/>
              </a:rPr>
              <a:t>Corpus callosum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776" y="1015116"/>
            <a:ext cx="2622524" cy="277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79512" y="4149080"/>
            <a:ext cx="8784976" cy="374441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좌 반구의 손상 </a:t>
            </a:r>
            <a:r>
              <a:rPr lang="ko-KR" altLang="en-US" sz="3200" dirty="0"/>
              <a:t>→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읽기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쓰기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말하기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수리적 추론 등을 저해 → 논리력과 관련된 뇌</a:t>
            </a:r>
            <a:r>
              <a:rPr lang="en-US" altLang="ko-KR" sz="3200" dirty="0" smtClean="0"/>
              <a:t>(?)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우 반구의 </a:t>
            </a:r>
            <a:r>
              <a:rPr lang="ko-KR" altLang="en-US" sz="3200" dirty="0"/>
              <a:t>손상 </a:t>
            </a:r>
            <a:r>
              <a:rPr lang="ko-KR" altLang="en-US" sz="3200" dirty="0" smtClean="0"/>
              <a:t>→ 비언어적 과제의 수행에 결함 → 운동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정서 등의 영역을 관장하는 뇌</a:t>
            </a:r>
            <a:r>
              <a:rPr lang="en-US" altLang="ko-KR" sz="3200" dirty="0" smtClean="0"/>
              <a:t>(?)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5736" y="3140968"/>
            <a:ext cx="936104" cy="48347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35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12976"/>
            <a:ext cx="7990656" cy="35283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 smtClean="0">
                <a:solidFill>
                  <a:srgbClr val="002060"/>
                </a:solidFill>
              </a:rPr>
              <a:t>6-1</a:t>
            </a:r>
            <a:r>
              <a:rPr lang="en-US" altLang="ko-KR" sz="3400" b="1" dirty="0">
                <a:solidFill>
                  <a:srgbClr val="002060"/>
                </a:solidFill>
              </a:rPr>
              <a:t>.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분할 뇌 실험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692696"/>
            <a:ext cx="8712968" cy="295232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err="1" smtClean="0"/>
              <a:t>뇌량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절제술을 받은 환자의 왼쪽 시야에 </a:t>
            </a:r>
            <a:r>
              <a:rPr lang="en-US" altLang="ko-KR" sz="2800" dirty="0" smtClean="0"/>
              <a:t>HE (</a:t>
            </a:r>
            <a:r>
              <a:rPr lang="ko-KR" altLang="en-US" sz="2800" dirty="0" err="1" smtClean="0"/>
              <a:t>우반구에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수용</a:t>
            </a:r>
            <a:r>
              <a:rPr lang="en-US" altLang="ko-KR" sz="2800" dirty="0" smtClean="0"/>
              <a:t>), </a:t>
            </a:r>
            <a:r>
              <a:rPr lang="ko-KR" altLang="en-US" sz="2800" dirty="0" smtClean="0"/>
              <a:t>오른쪽 시야에 </a:t>
            </a:r>
            <a:r>
              <a:rPr lang="en-US" altLang="ko-KR" sz="2800" dirty="0" smtClean="0"/>
              <a:t>ART(</a:t>
            </a:r>
            <a:r>
              <a:rPr lang="ko-KR" altLang="en-US" sz="2800" dirty="0" err="1" smtClean="0"/>
              <a:t>좌반구에</a:t>
            </a:r>
            <a:r>
              <a:rPr lang="ko-KR" altLang="en-US" sz="2800" dirty="0" smtClean="0"/>
              <a:t> 수용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를 짧게 제시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Gazzaniga</a:t>
            </a:r>
            <a:r>
              <a:rPr lang="en-US" altLang="ko-KR" sz="2800" dirty="0" smtClean="0"/>
              <a:t>, 1967)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무엇을 보았나요</a:t>
            </a:r>
            <a:r>
              <a:rPr lang="en-US" altLang="ko-KR" sz="2800" dirty="0" smtClean="0"/>
              <a:t>? </a:t>
            </a:r>
            <a:r>
              <a:rPr lang="ko-KR" altLang="en-US" sz="2800" dirty="0" smtClean="0"/>
              <a:t>→ </a:t>
            </a:r>
            <a:r>
              <a:rPr lang="en-US" altLang="ko-KR" sz="2800" dirty="0" smtClean="0"/>
              <a:t>ART</a:t>
            </a:r>
            <a:r>
              <a:rPr lang="ko-KR" altLang="en-US" sz="2800" dirty="0" smtClean="0"/>
              <a:t>라고 대답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본 단어를 왼손으로 짚어 보시오 → </a:t>
            </a:r>
            <a:r>
              <a:rPr lang="en-US" altLang="ko-KR" sz="2800" dirty="0" smtClean="0"/>
              <a:t>HE </a:t>
            </a:r>
            <a:r>
              <a:rPr lang="ko-KR" altLang="en-US" sz="2800" dirty="0" smtClean="0"/>
              <a:t>지적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61413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 smtClean="0">
                <a:solidFill>
                  <a:srgbClr val="002060"/>
                </a:solidFill>
              </a:rPr>
              <a:t>6-1</a:t>
            </a:r>
            <a:r>
              <a:rPr lang="en-US" altLang="ko-KR" sz="3400" b="1" dirty="0">
                <a:solidFill>
                  <a:srgbClr val="002060"/>
                </a:solidFill>
              </a:rPr>
              <a:t>.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분할 뇌 실험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1520" y="836712"/>
            <a:ext cx="3456384" cy="58326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대부분의 </a:t>
            </a:r>
            <a:r>
              <a:rPr lang="ko-KR" altLang="en-US" sz="2800" dirty="0" err="1" smtClean="0"/>
              <a:t>뇌량</a:t>
            </a:r>
            <a:r>
              <a:rPr lang="ko-KR" altLang="en-US" sz="2800" dirty="0" smtClean="0"/>
              <a:t> 절제 연구에 의하면 좌뇌는 우뇌보다 언어영역에서 훨씬 우월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가끔 우뇌에서 언어이해를 보이는 환자도 있음</a:t>
            </a:r>
            <a:r>
              <a:rPr lang="en-US" altLang="ko-KR" sz="2800" dirty="0" smtClean="0"/>
              <a:t>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우뇌의 경우 공간이해에 있어 좌뇌보다 훨씬 우월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16" y="492460"/>
            <a:ext cx="5183472" cy="61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331640" y="2564904"/>
            <a:ext cx="6408712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err="1" smtClean="0"/>
              <a:t>분리뇌</a:t>
            </a:r>
            <a:r>
              <a:rPr lang="ko-KR" altLang="en-US" sz="3600" dirty="0" smtClean="0"/>
              <a:t> 환자 실험 동영상 삽입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 강의로 시청하세요</a:t>
            </a:r>
            <a:r>
              <a:rPr lang="en-US" altLang="ko-KR" sz="3600" dirty="0" smtClean="0"/>
              <a:t>)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149983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 02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24808"/>
            <a:ext cx="8610600" cy="29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 smtClean="0">
                <a:solidFill>
                  <a:srgbClr val="002060"/>
                </a:solidFill>
              </a:rPr>
              <a:t>2-1. </a:t>
            </a:r>
            <a:r>
              <a:rPr lang="ko-KR" altLang="en-US" b="1" dirty="0" smtClean="0">
                <a:solidFill>
                  <a:srgbClr val="002060"/>
                </a:solidFill>
              </a:rPr>
              <a:t>뉴런의 구조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276" y="908720"/>
            <a:ext cx="8636124" cy="3240360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 err="1" smtClean="0">
                <a:solidFill>
                  <a:srgbClr val="C00000"/>
                </a:solidFill>
              </a:rPr>
              <a:t>세포체</a:t>
            </a:r>
            <a:r>
              <a:rPr lang="ko-KR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ko-KR" sz="3200" dirty="0" smtClean="0">
                <a:solidFill>
                  <a:srgbClr val="C00000"/>
                </a:solidFill>
              </a:rPr>
              <a:t>(soma, cell body)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/>
              <a:t>형태학적으로나 기능적으로 뉴런의 핵심부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/>
              <a:t>뉴런 전체의 생명을 유지시키는 역할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/>
              <a:t>수상돌기를 통해 들어오는 정보를 통합해 </a:t>
            </a:r>
            <a:r>
              <a:rPr lang="ko-KR" altLang="en-US" sz="2800" dirty="0" err="1"/>
              <a:t>축색으로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전달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대부분의 신경전달물질을 생성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79468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 smtClean="0">
                <a:solidFill>
                  <a:srgbClr val="002060"/>
                </a:solidFill>
              </a:rPr>
              <a:t>6-2.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좌뇌와 합리화 능력</a:t>
            </a:r>
            <a:r>
              <a:rPr lang="en-US" altLang="ko-KR" sz="3400" b="1" dirty="0">
                <a:solidFill>
                  <a:srgbClr val="002060"/>
                </a:solidFill>
              </a:rPr>
              <a:t>: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해석자로써의 </a:t>
            </a:r>
            <a:r>
              <a:rPr lang="ko-KR" altLang="en-US" sz="3400" b="1" dirty="0">
                <a:solidFill>
                  <a:srgbClr val="002060"/>
                </a:solidFill>
              </a:rPr>
              <a:t>좌뇌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1520" y="836712"/>
            <a:ext cx="8424936" cy="58326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600" dirty="0" smtClean="0"/>
              <a:t>좌뇌는            </a:t>
            </a:r>
            <a:r>
              <a:rPr lang="en-US" altLang="ko-KR" sz="3600" dirty="0" smtClean="0">
                <a:solidFill>
                  <a:srgbClr val="C00000"/>
                </a:solidFill>
              </a:rPr>
              <a:t>(interpreter)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우뇌는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사실을 기억하고 수행하지만 좌뇌는 그 </a:t>
            </a:r>
            <a:r>
              <a:rPr lang="en-US" altLang="ko-KR" sz="3200" dirty="0" smtClean="0"/>
              <a:t>‘</a:t>
            </a:r>
            <a:r>
              <a:rPr lang="ko-KR" altLang="en-US" sz="3200" dirty="0" smtClean="0"/>
              <a:t>논리적 의미</a:t>
            </a:r>
            <a:r>
              <a:rPr lang="en-US" altLang="ko-KR" sz="3200" dirty="0" smtClean="0"/>
              <a:t>’</a:t>
            </a:r>
            <a:r>
              <a:rPr lang="ko-KR" altLang="en-US" sz="3200" dirty="0" smtClean="0"/>
              <a:t>를 해석한다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600" dirty="0" smtClean="0"/>
              <a:t>왼쪽 눈에 </a:t>
            </a:r>
            <a:r>
              <a:rPr lang="en-US" altLang="ko-KR" sz="3600" dirty="0" smtClean="0"/>
              <a:t>‘stand up’</a:t>
            </a:r>
            <a:r>
              <a:rPr lang="ko-KR" altLang="en-US" sz="3600" dirty="0" smtClean="0"/>
              <a:t>이란 문자를 제시하면 자리에서 일어남</a:t>
            </a:r>
            <a:endParaRPr lang="en-US" altLang="ko-KR" sz="36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600" dirty="0" smtClean="0"/>
              <a:t>왜 일어났냐고 물어봤을 때</a:t>
            </a:r>
            <a:endParaRPr lang="en-US" altLang="ko-KR" sz="36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일반인 </a:t>
            </a:r>
            <a:r>
              <a:rPr lang="en-US" altLang="ko-KR" sz="3200" dirty="0" smtClean="0"/>
              <a:t>: “</a:t>
            </a:r>
            <a:r>
              <a:rPr lang="ko-KR" altLang="en-US" sz="3200" dirty="0" smtClean="0"/>
              <a:t>일어나라고 했으니까</a:t>
            </a:r>
            <a:r>
              <a:rPr lang="en-US" altLang="ko-KR" sz="3200" dirty="0" smtClean="0"/>
              <a:t>”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3200" dirty="0" smtClean="0"/>
              <a:t>분리 뇌 환자</a:t>
            </a:r>
            <a:r>
              <a:rPr lang="en-US" altLang="ko-KR" sz="3200" dirty="0" smtClean="0"/>
              <a:t>: “</a:t>
            </a:r>
            <a:r>
              <a:rPr lang="ko-KR" altLang="en-US" sz="3200" dirty="0" smtClean="0"/>
              <a:t>갑자기 자판기로 가고 싶어져서</a:t>
            </a:r>
            <a:r>
              <a:rPr lang="en-US" altLang="ko-KR" sz="3200" dirty="0" smtClean="0"/>
              <a:t>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339752" y="836712"/>
            <a:ext cx="1224136" cy="638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6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6-2. </a:t>
            </a:r>
            <a:r>
              <a:rPr lang="ko-KR" altLang="en-US" sz="3400" b="1" dirty="0">
                <a:solidFill>
                  <a:srgbClr val="002060"/>
                </a:solidFill>
              </a:rPr>
              <a:t>좌뇌와 합리화 능력</a:t>
            </a:r>
            <a:r>
              <a:rPr lang="en-US" altLang="ko-KR" sz="3400" b="1" dirty="0">
                <a:solidFill>
                  <a:srgbClr val="002060"/>
                </a:solidFill>
              </a:rPr>
              <a:t>: </a:t>
            </a:r>
            <a:r>
              <a:rPr lang="ko-KR" altLang="en-US" sz="3400" b="1" dirty="0">
                <a:solidFill>
                  <a:srgbClr val="002060"/>
                </a:solidFill>
              </a:rPr>
              <a:t>해석자로써의 좌뇌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58326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좌뇌에 닭 발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우뇌에 눈 쌓인 집을 보여주고 가장 유사한 그림을 집어보라고 지시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오른쪽 손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좌뇌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닭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왼쪽 손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우뇌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은 삽을 지적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왜 그렇게 했냐고 질문하면 보통 즉답</a:t>
            </a:r>
            <a:r>
              <a:rPr lang="en-US" altLang="ko-KR" sz="2800" dirty="0" smtClean="0"/>
              <a:t>: “</a:t>
            </a:r>
            <a:r>
              <a:rPr lang="ko-KR" altLang="en-US" sz="2800" dirty="0" smtClean="0"/>
              <a:t>닭 발은 닭이랑 관련이 되고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닭의 똥은 삽으로 치워야 하니까</a:t>
            </a:r>
            <a:r>
              <a:rPr lang="en-US" altLang="ko-KR" sz="2800" dirty="0" smtClean="0"/>
              <a:t>”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07796"/>
            <a:ext cx="7560840" cy="336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73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03648" y="2564904"/>
            <a:ext cx="6336704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smtClean="0"/>
              <a:t>좌뇌의 해석자 역할에 관한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err="1" smtClean="0"/>
              <a:t>분리뇌</a:t>
            </a:r>
            <a:r>
              <a:rPr lang="ko-KR" altLang="en-US" sz="3600" dirty="0" smtClean="0"/>
              <a:t> 환자 실험 동영상 삽입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 강의로 시청하세요</a:t>
            </a:r>
            <a:r>
              <a:rPr lang="en-US" altLang="ko-KR" sz="3600" dirty="0" smtClean="0"/>
              <a:t>)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298006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6-2. </a:t>
            </a:r>
            <a:r>
              <a:rPr lang="ko-KR" altLang="en-US" sz="3400" b="1" dirty="0">
                <a:solidFill>
                  <a:srgbClr val="002060"/>
                </a:solidFill>
              </a:rPr>
              <a:t>좌뇌와 합리화 능력</a:t>
            </a:r>
            <a:r>
              <a:rPr lang="en-US" altLang="ko-KR" sz="3400" b="1" dirty="0">
                <a:solidFill>
                  <a:srgbClr val="002060"/>
                </a:solidFill>
              </a:rPr>
              <a:t>: </a:t>
            </a:r>
            <a:r>
              <a:rPr lang="ko-KR" altLang="en-US" sz="3400" b="1" dirty="0">
                <a:solidFill>
                  <a:srgbClr val="002060"/>
                </a:solidFill>
              </a:rPr>
              <a:t>해석자로써의 좌뇌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8784976" cy="58326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/>
              <a:t>인간은 모든 사상을 있는 그대로 접근하지 않고 개인적 해석을 통해 논리적으로 재구성한다 </a:t>
            </a:r>
            <a:r>
              <a:rPr lang="en-US" altLang="ko-KR" sz="3000" dirty="0" smtClean="0"/>
              <a:t>(</a:t>
            </a:r>
            <a:r>
              <a:rPr lang="ko-KR" altLang="en-US" sz="3000" dirty="0" smtClean="0"/>
              <a:t>인간의 본성</a:t>
            </a:r>
            <a:r>
              <a:rPr lang="en-US" altLang="ko-KR" sz="3000" dirty="0" smtClean="0"/>
              <a:t>?)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/>
              <a:t>경우에 따라서는 인생을 더 피곤하게 만들 때도</a:t>
            </a:r>
            <a:r>
              <a:rPr lang="en-US" altLang="ko-KR" sz="3000" dirty="0" smtClean="0"/>
              <a:t>..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000" dirty="0" smtClean="0"/>
              <a:t>다음의 예에서 당신은 어떤 선택을 할까</a:t>
            </a:r>
            <a:r>
              <a:rPr lang="en-US" altLang="ko-KR" sz="3000" dirty="0" smtClean="0"/>
              <a:t>?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600" dirty="0" smtClean="0"/>
              <a:t>컴퓨터 스크린에서 빨간 불이 들어올 지 파란 불이 들어올 지 맞추는 작업을 수행 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맞추면 돈을 줌</a:t>
            </a:r>
            <a:r>
              <a:rPr lang="en-US" altLang="ko-KR" sz="2600" dirty="0" smtClean="0"/>
              <a:t>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600" dirty="0" smtClean="0"/>
              <a:t>빨간 불과 파란 불이 무선적으로 들어오지만 평균적으로 </a:t>
            </a:r>
            <a:r>
              <a:rPr lang="en-US" altLang="ko-KR" sz="2600" dirty="0" smtClean="0"/>
              <a:t>70%</a:t>
            </a:r>
            <a:r>
              <a:rPr lang="ko-KR" altLang="en-US" sz="2600" dirty="0" smtClean="0"/>
              <a:t>는 빨간 불</a:t>
            </a:r>
            <a:r>
              <a:rPr lang="en-US" altLang="ko-KR" sz="2600" dirty="0" smtClean="0"/>
              <a:t>, 30% </a:t>
            </a:r>
            <a:r>
              <a:rPr lang="ko-KR" altLang="en-US" sz="2600" dirty="0" smtClean="0"/>
              <a:t>파란 불</a:t>
            </a:r>
            <a:endParaRPr lang="en-US" altLang="ko-KR" sz="26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600" dirty="0" smtClean="0"/>
              <a:t>당신은 몇 </a:t>
            </a:r>
            <a:r>
              <a:rPr lang="en-US" altLang="ko-KR" sz="2600" dirty="0" smtClean="0"/>
              <a:t>%</a:t>
            </a:r>
            <a:r>
              <a:rPr lang="ko-KR" altLang="en-US" sz="2600" dirty="0" smtClean="0"/>
              <a:t>로 빨간 불을 누를 것 같은가</a:t>
            </a:r>
            <a:r>
              <a:rPr lang="en-US" altLang="ko-KR" sz="26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0085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6-2. </a:t>
            </a:r>
            <a:r>
              <a:rPr lang="ko-KR" altLang="en-US" sz="3400" b="1" dirty="0">
                <a:solidFill>
                  <a:srgbClr val="002060"/>
                </a:solidFill>
              </a:rPr>
              <a:t>좌뇌와 합리화 능력</a:t>
            </a:r>
            <a:r>
              <a:rPr lang="en-US" altLang="ko-KR" sz="3400" b="1" dirty="0">
                <a:solidFill>
                  <a:srgbClr val="002060"/>
                </a:solidFill>
              </a:rPr>
              <a:t>: </a:t>
            </a:r>
            <a:r>
              <a:rPr lang="ko-KR" altLang="en-US" sz="3400" b="1" dirty="0">
                <a:solidFill>
                  <a:srgbClr val="002060"/>
                </a:solidFill>
              </a:rPr>
              <a:t>해석자로써의 좌뇌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58326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동물은</a:t>
            </a:r>
            <a:r>
              <a:rPr lang="en-US" altLang="ko-KR" sz="3200" dirty="0" smtClean="0"/>
              <a:t>? </a:t>
            </a:r>
            <a:r>
              <a:rPr lang="ko-KR" altLang="en-US" sz="3200" dirty="0" smtClean="0"/>
              <a:t>→ 몇 번 학습 이후 빨간 버튼만 </a:t>
            </a:r>
            <a:r>
              <a:rPr lang="en-US" altLang="ko-KR" sz="3200" dirty="0" smtClean="0"/>
              <a:t>100% </a:t>
            </a:r>
            <a:r>
              <a:rPr lang="ko-KR" altLang="en-US" sz="3200" dirty="0" smtClean="0"/>
              <a:t>누름 → 전체 정확도 </a:t>
            </a:r>
            <a:r>
              <a:rPr lang="en-US" altLang="ko-KR" sz="3200" dirty="0" smtClean="0"/>
              <a:t>70%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인간은</a:t>
            </a:r>
            <a:r>
              <a:rPr lang="en-US" altLang="ko-KR" sz="3200" dirty="0" smtClean="0"/>
              <a:t>? </a:t>
            </a:r>
            <a:r>
              <a:rPr lang="ko-KR" altLang="en-US" sz="3200" dirty="0"/>
              <a:t>→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몇 번 학습 후 빨간 버튼 </a:t>
            </a:r>
            <a:r>
              <a:rPr lang="en-US" altLang="ko-KR" sz="3200" dirty="0" smtClean="0"/>
              <a:t>70%, </a:t>
            </a:r>
            <a:r>
              <a:rPr lang="ko-KR" altLang="en-US" sz="3200" dirty="0" smtClean="0"/>
              <a:t>파란 버튼 </a:t>
            </a:r>
            <a:r>
              <a:rPr lang="en-US" altLang="ko-KR" sz="3200" dirty="0" smtClean="0"/>
              <a:t>30% </a:t>
            </a:r>
            <a:r>
              <a:rPr lang="ko-KR" altLang="en-US" sz="3200" dirty="0" smtClean="0"/>
              <a:t>정도 누름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실제로는 랜덤이지만 무슨 법칙이 있다고 생각하고 그 법칙을 찾으려고 함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→ 전체 정확도는 </a:t>
            </a:r>
            <a:r>
              <a:rPr lang="en-US" altLang="ko-KR" sz="3200" dirty="0" smtClean="0"/>
              <a:t>58% </a:t>
            </a:r>
            <a:r>
              <a:rPr lang="ko-KR" altLang="en-US" sz="3200" dirty="0" smtClean="0"/>
              <a:t>수준</a:t>
            </a:r>
            <a:endParaRPr lang="en-US" altLang="ko-KR" sz="32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분리 뇌 환자의 경우는</a:t>
            </a:r>
            <a:r>
              <a:rPr lang="en-US" altLang="ko-KR" sz="3200" dirty="0" smtClean="0"/>
              <a:t>? (Wolford et al., 2000)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좌뇌에 명령제시 → </a:t>
            </a:r>
            <a:r>
              <a:rPr lang="en-US" altLang="ko-KR" sz="2800" dirty="0" smtClean="0"/>
              <a:t>70% </a:t>
            </a:r>
            <a:r>
              <a:rPr lang="ko-KR" altLang="en-US" sz="2800" dirty="0" smtClean="0"/>
              <a:t>수준으로 빨간 색 버튼 선택</a:t>
            </a:r>
            <a:endParaRPr lang="en-US" altLang="ko-KR" sz="2800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우뇌에 명령제시 → </a:t>
            </a:r>
            <a:r>
              <a:rPr lang="en-US" altLang="ko-KR" sz="2800" dirty="0" smtClean="0"/>
              <a:t>100% </a:t>
            </a:r>
            <a:r>
              <a:rPr lang="ko-KR" altLang="en-US" sz="2800" dirty="0" smtClean="0"/>
              <a:t>빨간 색 버튼 선택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334992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6-2. </a:t>
            </a:r>
            <a:r>
              <a:rPr lang="ko-KR" altLang="en-US" sz="3400" b="1" dirty="0">
                <a:solidFill>
                  <a:srgbClr val="002060"/>
                </a:solidFill>
              </a:rPr>
              <a:t>좌뇌와 합리화 능력</a:t>
            </a:r>
            <a:r>
              <a:rPr lang="en-US" altLang="ko-KR" sz="3400" b="1" dirty="0">
                <a:solidFill>
                  <a:srgbClr val="002060"/>
                </a:solidFill>
              </a:rPr>
              <a:t>: </a:t>
            </a:r>
            <a:r>
              <a:rPr lang="ko-KR" altLang="en-US" sz="3400" b="1" dirty="0">
                <a:solidFill>
                  <a:srgbClr val="002060"/>
                </a:solidFill>
              </a:rPr>
              <a:t>해석자로써의 좌뇌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3888432" cy="58326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우뇌에 비해 좌뇌는 세상에 대한 개인적 해석을 제공하는 능력 보유 → 그럼 좌뇌가 우뇌보다 더 우월한가</a:t>
            </a:r>
            <a:r>
              <a:rPr lang="en-US" altLang="ko-KR" sz="2800" dirty="0" smtClean="0"/>
              <a:t>?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우뇌의 능력 역시 적응에 매우 중요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예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얼굴 지각</a:t>
            </a:r>
            <a:r>
              <a:rPr lang="en-US" altLang="ko-KR" sz="2800" dirty="0" smtClean="0"/>
              <a:t>)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결국 적응이란 좌뇌와 우뇌가 같이 작용하는 것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7" y="836712"/>
            <a:ext cx="460851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99592" y="2564904"/>
            <a:ext cx="7200800" cy="31683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3600" dirty="0" smtClean="0"/>
              <a:t>우뇌의 역할에 대한 동영상 삽입 </a:t>
            </a:r>
            <a:endParaRPr lang="en-US" altLang="ko-KR" sz="3600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 강의로 시청하세요</a:t>
            </a:r>
            <a:r>
              <a:rPr lang="en-US" altLang="ko-KR" sz="3600" dirty="0" smtClean="0"/>
              <a:t>)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7431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 smtClean="0">
                <a:solidFill>
                  <a:srgbClr val="002060"/>
                </a:solidFill>
              </a:rPr>
              <a:t>6-3. </a:t>
            </a:r>
            <a:r>
              <a:rPr lang="ko-KR" altLang="en-US" sz="3400" b="1" dirty="0" smtClean="0">
                <a:solidFill>
                  <a:srgbClr val="002060"/>
                </a:solidFill>
              </a:rPr>
              <a:t>뇌의 국재화와 그 해석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836712"/>
            <a:ext cx="5040560" cy="259228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분리 뇌 환자의 사례는 뇌의 국재화에 대한 중요한 정보를 주지만 </a:t>
            </a:r>
            <a:r>
              <a:rPr lang="en-US" altLang="ko-KR" sz="2800" dirty="0" smtClean="0"/>
              <a:t>‘</a:t>
            </a:r>
            <a:r>
              <a:rPr lang="ko-KR" altLang="en-US" sz="2800" dirty="0" err="1" smtClean="0"/>
              <a:t>좌뇌형</a:t>
            </a:r>
            <a:r>
              <a:rPr lang="ko-KR" altLang="en-US" sz="2800" dirty="0" smtClean="0"/>
              <a:t> 인간</a:t>
            </a:r>
            <a:r>
              <a:rPr lang="en-US" altLang="ko-KR" sz="2800" dirty="0" smtClean="0"/>
              <a:t>’</a:t>
            </a:r>
            <a:r>
              <a:rPr lang="ko-KR" altLang="en-US" sz="2800" dirty="0" smtClean="0"/>
              <a:t>이니 </a:t>
            </a:r>
            <a:r>
              <a:rPr lang="en-US" altLang="ko-KR" sz="2800" dirty="0" smtClean="0"/>
              <a:t>‘</a:t>
            </a:r>
            <a:r>
              <a:rPr lang="ko-KR" altLang="en-US" sz="2800" dirty="0" err="1" smtClean="0"/>
              <a:t>우뇌형</a:t>
            </a:r>
            <a:r>
              <a:rPr lang="ko-KR" altLang="en-US" sz="2800" dirty="0" smtClean="0"/>
              <a:t> 인간</a:t>
            </a:r>
            <a:r>
              <a:rPr lang="en-US" altLang="ko-KR" sz="2800" dirty="0" smtClean="0"/>
              <a:t>’</a:t>
            </a:r>
            <a:r>
              <a:rPr lang="ko-KR" altLang="en-US" sz="2800" dirty="0" smtClean="0"/>
              <a:t>식으로 인간을 나누는 것은 너무 과장되고 단순화된 해석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38" y="455290"/>
            <a:ext cx="3189734" cy="3189734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8130" y="3717032"/>
            <a:ext cx="8734350" cy="309634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비록 한쪽 뇌가 특별히 </a:t>
            </a:r>
            <a:r>
              <a:rPr lang="en-US" altLang="ko-KR" sz="2800" dirty="0" smtClean="0"/>
              <a:t>‘</a:t>
            </a:r>
            <a:r>
              <a:rPr lang="ko-KR" altLang="en-US" sz="2800" dirty="0" smtClean="0"/>
              <a:t>유능한</a:t>
            </a:r>
            <a:r>
              <a:rPr lang="en-US" altLang="ko-KR" sz="2800" dirty="0" smtClean="0"/>
              <a:t>’ </a:t>
            </a:r>
            <a:r>
              <a:rPr lang="ko-KR" altLang="en-US" sz="2800" dirty="0" smtClean="0"/>
              <a:t>부분이 있는 것은 사실이지만 대부분의 인지과정은 양쪽 뇌 모두를 필요로 하며 양쪽 반구는 언제나 서로 협력하는 관계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과학이나 예술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그리고 일상생활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과 같은 복잡한 능력을 하나의 두뇌 반구로 설명하는 것은 득보다는 실이 더 많은 요약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947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6-3. </a:t>
            </a:r>
            <a:r>
              <a:rPr lang="ko-KR" altLang="en-US" sz="3400" b="1" dirty="0">
                <a:solidFill>
                  <a:srgbClr val="002060"/>
                </a:solidFill>
              </a:rPr>
              <a:t>뇌의 국재화와 그 해석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3528" y="764704"/>
            <a:ext cx="8208912" cy="58326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/>
              <a:t>비슷한 관점에서</a:t>
            </a:r>
            <a:r>
              <a:rPr lang="en-US" altLang="ko-KR" sz="3200" dirty="0" smtClean="0"/>
              <a:t>..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여성이 정서적이고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언어수행이 뛰어나고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남성은 더 논리적이고 공간지각능력이 뛰어난 이유를 뇌 차이로만 가지고 설명할 수 있는가</a:t>
            </a:r>
            <a:r>
              <a:rPr lang="en-US" altLang="ko-KR" sz="2800" dirty="0" smtClean="0"/>
              <a:t>?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/>
              <a:t>여성의 뇌와 남성의 뇌가 평균적으로 똑같지 않다는 것은 잘 알려진 사실</a:t>
            </a:r>
            <a:endParaRPr lang="en-US" altLang="ko-KR" sz="2800" dirty="0"/>
          </a:p>
          <a:p>
            <a:pPr marL="1082040" lvl="2" indent="-533400">
              <a:lnSpc>
                <a:spcPct val="110000"/>
              </a:lnSpc>
            </a:pPr>
            <a:r>
              <a:rPr lang="ko-KR" altLang="en-US" sz="2400" dirty="0"/>
              <a:t>남성의 뇌가 더 큼 </a:t>
            </a:r>
            <a:r>
              <a:rPr lang="en-US" altLang="ko-KR" sz="2400" dirty="0"/>
              <a:t>(9%)</a:t>
            </a:r>
          </a:p>
          <a:p>
            <a:pPr marL="1082040" lvl="2" indent="-533400">
              <a:lnSpc>
                <a:spcPct val="110000"/>
              </a:lnSpc>
            </a:pPr>
            <a:r>
              <a:rPr lang="ko-KR" altLang="en-US" sz="2400" dirty="0"/>
              <a:t>같은 문제를 풀 때에도 실제 여성이 </a:t>
            </a:r>
            <a:r>
              <a:rPr lang="ko-KR" altLang="en-US" sz="2400" dirty="0" smtClean="0"/>
              <a:t>          중추를</a:t>
            </a:r>
            <a:r>
              <a:rPr lang="en-US" altLang="ko-KR" sz="2400" dirty="0"/>
              <a:t>, </a:t>
            </a:r>
            <a:r>
              <a:rPr lang="ko-KR" altLang="en-US" sz="2400" dirty="0"/>
              <a:t>남성이 공간중추를 더 많이 씀</a:t>
            </a:r>
            <a:endParaRPr lang="en-US" altLang="ko-KR" sz="2400" dirty="0"/>
          </a:p>
          <a:p>
            <a:pPr marL="1082040" lvl="2" indent="-533400">
              <a:lnSpc>
                <a:spcPct val="110000"/>
              </a:lnSpc>
            </a:pPr>
            <a:r>
              <a:rPr lang="ko-KR" altLang="en-US" sz="2400" dirty="0"/>
              <a:t>여성의 뇌는 남성보다 국재화가 덜 된 편 </a:t>
            </a:r>
            <a:r>
              <a:rPr lang="en-US" altLang="ko-KR" sz="2400" dirty="0"/>
              <a:t>(</a:t>
            </a:r>
            <a:r>
              <a:rPr lang="ko-KR" altLang="en-US" sz="2400" dirty="0"/>
              <a:t>특히 언어적 측면에서</a:t>
            </a:r>
            <a:r>
              <a:rPr lang="en-US" altLang="ko-KR" sz="2400" dirty="0"/>
              <a:t>) </a:t>
            </a:r>
            <a:r>
              <a:rPr lang="ko-KR" altLang="en-US" sz="2400" dirty="0"/>
              <a:t>→ 뇌졸중 이후 여성이 남성보다 언어장애가 덜한 이유</a:t>
            </a:r>
            <a:endParaRPr lang="en-US" altLang="ko-KR" sz="2400" dirty="0"/>
          </a:p>
          <a:p>
            <a:pPr marL="807720" lvl="1" indent="-533400">
              <a:lnSpc>
                <a:spcPct val="110000"/>
              </a:lnSpc>
            </a:pPr>
            <a:endParaRPr lang="en-US" altLang="ko-KR" sz="3200" dirty="0"/>
          </a:p>
          <a:p>
            <a:pPr marL="533400" indent="-533400">
              <a:lnSpc>
                <a:spcPct val="110000"/>
              </a:lnSpc>
            </a:pPr>
            <a:endParaRPr lang="en-US" altLang="ko-KR" sz="3200" dirty="0"/>
          </a:p>
          <a:p>
            <a:pPr marL="807720" lvl="1" indent="-533400">
              <a:lnSpc>
                <a:spcPct val="110000"/>
              </a:lnSpc>
            </a:pPr>
            <a:endParaRPr lang="en-US" altLang="ko-KR" sz="2800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3717032"/>
            <a:ext cx="8856984" cy="57606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endParaRPr lang="en-US" altLang="ko-KR" sz="3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6156176" y="4221088"/>
            <a:ext cx="792088" cy="50405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19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8904"/>
            <a:ext cx="8640960" cy="685800"/>
          </a:xfrm>
        </p:spPr>
        <p:txBody>
          <a:bodyPr>
            <a:normAutofit/>
          </a:bodyPr>
          <a:lstStyle/>
          <a:p>
            <a:pPr marL="838200" indent="-838200">
              <a:defRPr/>
            </a:pPr>
            <a:r>
              <a:rPr lang="en-US" altLang="ko-KR" sz="3400" b="1" dirty="0">
                <a:solidFill>
                  <a:srgbClr val="002060"/>
                </a:solidFill>
              </a:rPr>
              <a:t>6-3. </a:t>
            </a:r>
            <a:r>
              <a:rPr lang="ko-KR" altLang="en-US" sz="3400" b="1" dirty="0">
                <a:solidFill>
                  <a:srgbClr val="002060"/>
                </a:solidFill>
              </a:rPr>
              <a:t>뇌의 국재화와 그 해석</a:t>
            </a:r>
            <a:endParaRPr lang="ko-KR" altLang="en-US" sz="3400" b="1" dirty="0" smtClean="0">
              <a:solidFill>
                <a:srgbClr val="00206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4752504" cy="381642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인간의 성차가 뇌의 성차와 관련이 된다고 보는 것 자체가 완전히 틀린 주장은 아님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/>
              <a:t>하지만 모든 남성과 여성은 세상을 제대로 살기 위해서 좌뇌와 우뇌의 모든 부분을 통합적으로 사용</a:t>
            </a:r>
            <a:endParaRPr lang="en-US" altLang="ko-KR" sz="2800" dirty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55" y="908720"/>
            <a:ext cx="395926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4653136"/>
            <a:ext cx="8575525" cy="208823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몇 가지 평균 차를 제외하고는 대부분의 여성의 뇌와 남성의 뇌는 거의 같다</a:t>
            </a:r>
            <a:r>
              <a:rPr lang="en-US" altLang="ko-KR" sz="2800" dirty="0" smtClean="0"/>
              <a:t>.</a:t>
            </a:r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/>
              <a:t>성차를 단순히 뇌의 차이로 환원시키는 것 역시 득보다는 실이 더 많은 접근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38400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 02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01008"/>
            <a:ext cx="861060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2-1. </a:t>
            </a:r>
            <a:r>
              <a:rPr lang="ko-KR" altLang="en-US" b="1" dirty="0">
                <a:solidFill>
                  <a:srgbClr val="002060"/>
                </a:solidFill>
              </a:rPr>
              <a:t>뉴런의 구조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276" y="908720"/>
            <a:ext cx="8636124" cy="3240360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3200" dirty="0" smtClean="0">
                <a:solidFill>
                  <a:srgbClr val="C00000"/>
                </a:solidFill>
              </a:rPr>
              <a:t>수상돌기 </a:t>
            </a:r>
            <a:r>
              <a:rPr lang="en-US" altLang="ko-KR" sz="3200" dirty="0" smtClean="0">
                <a:solidFill>
                  <a:srgbClr val="C00000"/>
                </a:solidFill>
              </a:rPr>
              <a:t>(dendrite)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err="1" smtClean="0"/>
              <a:t>세포체에서</a:t>
            </a:r>
            <a:r>
              <a:rPr lang="ko-KR" altLang="en-US" sz="2800" dirty="0" smtClean="0"/>
              <a:t> 삐쳐나간 나뭇가지 </a:t>
            </a:r>
            <a:r>
              <a:rPr lang="ko-KR" altLang="en-US" sz="2800" dirty="0"/>
              <a:t>모양의 기관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외부로부터 </a:t>
            </a:r>
            <a:r>
              <a:rPr lang="ko-KR" altLang="en-US" sz="2800" dirty="0"/>
              <a:t>정보를 받아들이는 </a:t>
            </a:r>
            <a:r>
              <a:rPr lang="ko-KR" altLang="en-US" sz="2800" dirty="0" smtClean="0"/>
              <a:t>역할 </a:t>
            </a:r>
            <a:r>
              <a:rPr lang="en-US" altLang="ko-KR" sz="2800" dirty="0" smtClean="0"/>
              <a:t>(             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dirty="0" smtClean="0"/>
              <a:t>감각기관이나 다른 뉴런으로부터 정보를 받아서 </a:t>
            </a:r>
            <a:r>
              <a:rPr lang="ko-KR" altLang="en-US" sz="2800" dirty="0" err="1" smtClean="0"/>
              <a:t>세포체로</a:t>
            </a:r>
            <a:r>
              <a:rPr lang="ko-KR" altLang="en-US" sz="2800" dirty="0" smtClean="0"/>
              <a:t> 전달</a:t>
            </a:r>
            <a:endParaRPr lang="en-US" altLang="ko-KR" sz="2800" dirty="0" smtClean="0"/>
          </a:p>
          <a:p>
            <a:pPr marL="533400" indent="-533400">
              <a:lnSpc>
                <a:spcPct val="110000"/>
              </a:lnSpc>
            </a:pPr>
            <a:endParaRPr lang="en-US" altLang="ko-KR" sz="28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7020272" y="1988840"/>
            <a:ext cx="1080120" cy="50077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9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figure 02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01008"/>
            <a:ext cx="861060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2-1. </a:t>
            </a:r>
            <a:r>
              <a:rPr lang="ko-KR" altLang="en-US" b="1" dirty="0">
                <a:solidFill>
                  <a:srgbClr val="002060"/>
                </a:solidFill>
              </a:rPr>
              <a:t>뉴런의 구조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79276" y="908720"/>
            <a:ext cx="8636124" cy="324036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ko-KR" altLang="en-US" sz="3200" smtClean="0">
                <a:solidFill>
                  <a:srgbClr val="C00000"/>
                </a:solidFill>
              </a:rPr>
              <a:t>축색 </a:t>
            </a:r>
            <a:r>
              <a:rPr lang="en-US" altLang="ko-KR" sz="3200" smtClean="0">
                <a:solidFill>
                  <a:srgbClr val="C00000"/>
                </a:solidFill>
              </a:rPr>
              <a:t>(axon)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smtClean="0"/>
              <a:t>세포체의 경계에서 시작하는 길고 가는 신경섬유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smtClean="0"/>
              <a:t>세포체에서 합성된 신경전달물질을 종말단추까지 전달하는 역할</a:t>
            </a:r>
          </a:p>
          <a:p>
            <a:pPr marL="807720" lvl="1" indent="-533400">
              <a:lnSpc>
                <a:spcPct val="110000"/>
              </a:lnSpc>
            </a:pPr>
            <a:r>
              <a:rPr lang="ko-KR" altLang="en-US" sz="2800" smtClean="0"/>
              <a:t>전선처럼 전기적 신호를 전달하는 전도체와 같은 역할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5655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8553" y="116632"/>
            <a:ext cx="8243887" cy="685800"/>
          </a:xfrm>
        </p:spPr>
        <p:txBody>
          <a:bodyPr>
            <a:normAutofit fontScale="90000"/>
          </a:bodyPr>
          <a:lstStyle/>
          <a:p>
            <a:pPr marL="838200" indent="-83820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2-1. </a:t>
            </a:r>
            <a:r>
              <a:rPr lang="ko-KR" altLang="en-US" b="1" dirty="0">
                <a:solidFill>
                  <a:srgbClr val="002060"/>
                </a:solidFill>
              </a:rPr>
              <a:t>뉴런의 구조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2896" y="836712"/>
            <a:ext cx="6071592" cy="5688632"/>
          </a:xfrm>
        </p:spPr>
        <p:txBody>
          <a:bodyPr>
            <a:noAutofit/>
          </a:bodyPr>
          <a:lstStyle/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2D32EF"/>
                </a:solidFill>
              </a:rPr>
              <a:t>이 </a:t>
            </a:r>
            <a:r>
              <a:rPr lang="ko-KR" altLang="en-US" sz="2800" dirty="0" err="1" smtClean="0">
                <a:solidFill>
                  <a:srgbClr val="2D32EF"/>
                </a:solidFill>
              </a:rPr>
              <a:t>쏘세지</a:t>
            </a:r>
            <a:r>
              <a:rPr lang="ko-KR" altLang="en-US" sz="2800" dirty="0" smtClean="0">
                <a:solidFill>
                  <a:srgbClr val="2D32EF"/>
                </a:solidFill>
              </a:rPr>
              <a:t> 같은 녀석은 뭔가요</a:t>
            </a:r>
            <a:r>
              <a:rPr lang="en-US" altLang="ko-KR" sz="2800" dirty="0" smtClean="0">
                <a:solidFill>
                  <a:srgbClr val="2D32EF"/>
                </a:solidFill>
              </a:rPr>
              <a:t>?</a:t>
            </a:r>
          </a:p>
          <a:p>
            <a:pPr marL="807720" lvl="1" indent="-533400">
              <a:lnSpc>
                <a:spcPct val="110000"/>
              </a:lnSpc>
            </a:pPr>
            <a:r>
              <a:rPr lang="en-US" altLang="ko-KR" dirty="0" smtClean="0"/>
              <a:t>           (myelin)</a:t>
            </a:r>
            <a:r>
              <a:rPr lang="ko-KR" altLang="en-US" dirty="0" smtClean="0"/>
              <a:t>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하는 지방조직</a:t>
            </a:r>
            <a:endParaRPr lang="en-US" altLang="ko-KR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전선의 피복이랑 비슷한 역할을 한다고 보면 됨</a:t>
            </a:r>
            <a:endParaRPr lang="en-US" altLang="ko-KR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수초화가 되면 정보전달이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배 정도 빨라짐</a:t>
            </a:r>
            <a:endParaRPr lang="en-US" altLang="ko-KR" dirty="0" smtClean="0"/>
          </a:p>
          <a:p>
            <a:pPr marL="533400" indent="-533400">
              <a:lnSpc>
                <a:spcPct val="110000"/>
              </a:lnSpc>
            </a:pPr>
            <a:r>
              <a:rPr lang="ko-KR" altLang="en-US" sz="2800" dirty="0" smtClean="0">
                <a:solidFill>
                  <a:srgbClr val="2D32EF"/>
                </a:solidFill>
              </a:rPr>
              <a:t>그</a:t>
            </a:r>
            <a:r>
              <a:rPr lang="en-US" altLang="ko-KR" sz="2800" dirty="0" smtClean="0">
                <a:solidFill>
                  <a:srgbClr val="2D32EF"/>
                </a:solidFill>
              </a:rPr>
              <a:t>..</a:t>
            </a:r>
            <a:r>
              <a:rPr lang="ko-KR" altLang="en-US" sz="2800" dirty="0" smtClean="0">
                <a:solidFill>
                  <a:srgbClr val="2D32EF"/>
                </a:solidFill>
              </a:rPr>
              <a:t> </a:t>
            </a:r>
            <a:r>
              <a:rPr lang="ko-KR" altLang="en-US" sz="2800" dirty="0" err="1">
                <a:solidFill>
                  <a:srgbClr val="2D32EF"/>
                </a:solidFill>
              </a:rPr>
              <a:t>쏘세지</a:t>
            </a:r>
            <a:r>
              <a:rPr lang="ko-KR" altLang="en-US" sz="2800" dirty="0">
                <a:solidFill>
                  <a:srgbClr val="2D32EF"/>
                </a:solidFill>
              </a:rPr>
              <a:t> 같은 </a:t>
            </a:r>
            <a:r>
              <a:rPr lang="ko-KR" altLang="en-US" sz="2800" dirty="0" smtClean="0">
                <a:solidFill>
                  <a:srgbClr val="2D32EF"/>
                </a:solidFill>
              </a:rPr>
              <a:t>녀석들이 왜 중간에 </a:t>
            </a:r>
            <a:r>
              <a:rPr lang="ko-KR" altLang="en-US" sz="2800" dirty="0" err="1" smtClean="0">
                <a:solidFill>
                  <a:srgbClr val="2D32EF"/>
                </a:solidFill>
              </a:rPr>
              <a:t>짤려있죠</a:t>
            </a:r>
            <a:r>
              <a:rPr lang="en-US" altLang="ko-KR" sz="2800" dirty="0" smtClean="0">
                <a:solidFill>
                  <a:srgbClr val="2D32EF"/>
                </a:solidFill>
              </a:rPr>
              <a:t>?</a:t>
            </a:r>
            <a:endParaRPr lang="en-US" altLang="ko-KR" sz="2800" dirty="0">
              <a:solidFill>
                <a:srgbClr val="2D32EF"/>
              </a:solidFill>
            </a:endParaRPr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이 부분은 </a:t>
            </a:r>
            <a:r>
              <a:rPr lang="ko-KR" altLang="en-US" dirty="0" err="1" smtClean="0">
                <a:solidFill>
                  <a:srgbClr val="C00000"/>
                </a:solidFill>
              </a:rPr>
              <a:t>랑비에르</a:t>
            </a:r>
            <a:r>
              <a:rPr lang="ko-KR" altLang="en-US" dirty="0" smtClean="0">
                <a:solidFill>
                  <a:srgbClr val="C00000"/>
                </a:solidFill>
              </a:rPr>
              <a:t> 결절 </a:t>
            </a:r>
            <a:r>
              <a:rPr lang="en-US" altLang="ko-KR" dirty="0" smtClean="0"/>
              <a:t>(nodes of Ranvier)</a:t>
            </a:r>
            <a:r>
              <a:rPr lang="ko-KR" altLang="en-US" dirty="0" smtClean="0"/>
              <a:t>이라고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재충전소</a:t>
            </a:r>
            <a:r>
              <a:rPr lang="ko-KR" altLang="en-US" dirty="0" smtClean="0"/>
              <a:t> 내지는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워프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하는 역할을 한다고 생각하면 됨</a:t>
            </a:r>
            <a:endParaRPr lang="en-US" altLang="ko-KR" dirty="0" smtClean="0"/>
          </a:p>
          <a:p>
            <a:pPr marL="807720" lvl="1" indent="-533400">
              <a:lnSpc>
                <a:spcPct val="110000"/>
              </a:lnSpc>
            </a:pPr>
            <a:r>
              <a:rPr lang="ko-KR" altLang="en-US" dirty="0" smtClean="0"/>
              <a:t>심리학 개론 수업에서 다룰 내용이 아니니 이름 정도만 기억해 두면 되요</a:t>
            </a:r>
            <a:r>
              <a:rPr lang="en-US" altLang="ko-KR" dirty="0" smtClean="0"/>
              <a:t>.</a:t>
            </a:r>
          </a:p>
          <a:p>
            <a:pPr marL="807720" lvl="1" indent="-533400">
              <a:lnSpc>
                <a:spcPct val="110000"/>
              </a:lnSpc>
            </a:pPr>
            <a:endParaRPr lang="en-US" altLang="ko-KR" dirty="0" smtClean="0"/>
          </a:p>
          <a:p>
            <a:pPr marL="807720" lvl="1" indent="-533400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836712"/>
            <a:ext cx="2448273" cy="577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H="1">
            <a:off x="971600" y="1340768"/>
            <a:ext cx="2520280" cy="259228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187624" y="4293096"/>
            <a:ext cx="2304256" cy="21602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12976" y="1340768"/>
            <a:ext cx="959024" cy="49404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1.8|65|13.7|1.7|5|25.1|10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수평선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사용자 지정 2">
      <a:majorFont>
        <a:latin typeface="Arial"/>
        <a:ea typeface="HY견고딕"/>
        <a:cs typeface=""/>
      </a:majorFont>
      <a:minorFont>
        <a:latin typeface="Times New Roman"/>
        <a:ea typeface="HY견명조"/>
        <a:cs typeface="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16073</TotalTime>
  <Words>3540</Words>
  <Application>Microsoft Office PowerPoint</Application>
  <PresentationFormat>화면 슬라이드 쇼(4:3)</PresentationFormat>
  <Paragraphs>476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9" baseType="lpstr">
      <vt:lpstr>HY견고딕</vt:lpstr>
      <vt:lpstr>HY견명조</vt:lpstr>
      <vt:lpstr>돋움</vt:lpstr>
      <vt:lpstr>맑은 고딕</vt:lpstr>
      <vt:lpstr>휴먼매직체</vt:lpstr>
      <vt:lpstr>Arial</vt:lpstr>
      <vt:lpstr>Century Schoolbook</vt:lpstr>
      <vt:lpstr>Times New Roman</vt:lpstr>
      <vt:lpstr>Wingdings 2</vt:lpstr>
      <vt:lpstr>균형</vt:lpstr>
      <vt:lpstr>Chapter 3</vt:lpstr>
      <vt:lpstr>차 례</vt:lpstr>
      <vt:lpstr>1. 제길.. 난 심리학 수강신청 했는데.. 뇌 따위를 왜 배워야 하는데?</vt:lpstr>
      <vt:lpstr>1. 제길.. 난 심리학 수강신청 했는데.. 뇌 따위를 왜 배워야 하는데?</vt:lpstr>
      <vt:lpstr>2. 신경계의 단위: 뉴런</vt:lpstr>
      <vt:lpstr>2-1. 뉴런의 구조</vt:lpstr>
      <vt:lpstr>2-1. 뉴런의 구조</vt:lpstr>
      <vt:lpstr>2-1. 뉴런의 구조</vt:lpstr>
      <vt:lpstr>2-1. 뉴런의 구조</vt:lpstr>
      <vt:lpstr>2-2. 뉴런의 종류</vt:lpstr>
      <vt:lpstr>2-3. 뉴런의 정보전달 방식</vt:lpstr>
      <vt:lpstr>2-3. 활동전위</vt:lpstr>
      <vt:lpstr>2-3. 활동전위의 특징</vt:lpstr>
      <vt:lpstr>PowerPoint 프레젠테이션</vt:lpstr>
      <vt:lpstr>2-4. 뉴런간의 정보전달: 시냅스 전달</vt:lpstr>
      <vt:lpstr>2-4. 뉴런간의 정보전달: 시냅스 전달</vt:lpstr>
      <vt:lpstr>PowerPoint 프레젠테이션</vt:lpstr>
      <vt:lpstr>PowerPoint 프레젠테이션</vt:lpstr>
      <vt:lpstr>2-5. 신경전달물질과 약물</vt:lpstr>
      <vt:lpstr>2-5. 신경전달물질과 약물</vt:lpstr>
      <vt:lpstr>2-5. 신경전달물질과 약물</vt:lpstr>
      <vt:lpstr>2-6. 신경전달물질의 종류</vt:lpstr>
      <vt:lpstr>2-6. 신경전달물질의 종류</vt:lpstr>
      <vt:lpstr>2-6. 신경전달물질의 종류</vt:lpstr>
      <vt:lpstr>2-6. 신경전달물질의 종류</vt:lpstr>
      <vt:lpstr>2-6. 신경전달물질의 종류</vt:lpstr>
      <vt:lpstr>2-6. 신경전달물질의 종류</vt:lpstr>
      <vt:lpstr>2-6. 신경전달물질의 종류</vt:lpstr>
      <vt:lpstr>PowerPoint 프레젠테이션</vt:lpstr>
      <vt:lpstr>차 례</vt:lpstr>
      <vt:lpstr>3-1. 신경계의 구조</vt:lpstr>
      <vt:lpstr>3-2. 말초신경계</vt:lpstr>
      <vt:lpstr>3-3. 자율신경계</vt:lpstr>
      <vt:lpstr>3-4.중추신경계: 척수</vt:lpstr>
      <vt:lpstr>PowerPoint 프레젠테이션</vt:lpstr>
      <vt:lpstr>차 례</vt:lpstr>
      <vt:lpstr>5. 뇌</vt:lpstr>
      <vt:lpstr>뇌 구조의 기본</vt:lpstr>
      <vt:lpstr>5-1. 하위 뇌: 뇌간 (Brainstem), 소뇌, 시상</vt:lpstr>
      <vt:lpstr>5-1. 하위 뇌: 뇌간 (Brainstem), 소뇌, 시상</vt:lpstr>
      <vt:lpstr>5-1. 하위 뇌: 뇌간 (Brainstem), 소뇌, 시상</vt:lpstr>
      <vt:lpstr>5-1. 하위 뇌: 뇌간 (Brainstem), 소뇌, 시상</vt:lpstr>
      <vt:lpstr>PowerPoint 프레젠테이션</vt:lpstr>
      <vt:lpstr>차 례</vt:lpstr>
      <vt:lpstr>5-2. 변연계</vt:lpstr>
      <vt:lpstr>5-2. 변연계</vt:lpstr>
      <vt:lpstr>5-2. 변연계</vt:lpstr>
      <vt:lpstr>5-2. 변연계</vt:lpstr>
      <vt:lpstr>5-2. 변연계</vt:lpstr>
      <vt:lpstr>PowerPoint 프레젠테이션</vt:lpstr>
      <vt:lpstr>5-3. 대뇌피질 (Cerebral Cortex)</vt:lpstr>
      <vt:lpstr>5-3. 대뇌피질 – 감각정보의 수용</vt:lpstr>
      <vt:lpstr>5-3. 대뇌피질 – 감각정보의 수용</vt:lpstr>
      <vt:lpstr>PowerPoint 프레젠테이션</vt:lpstr>
      <vt:lpstr>차 례</vt:lpstr>
      <vt:lpstr>6. 좌뇌와 우뇌 – 뇌의 국재화</vt:lpstr>
      <vt:lpstr>6-1. 분할 뇌 실험</vt:lpstr>
      <vt:lpstr>6-1. 분할 뇌 실험</vt:lpstr>
      <vt:lpstr>PowerPoint 프레젠테이션</vt:lpstr>
      <vt:lpstr>6-2. 좌뇌와 합리화 능력: 해석자로써의 좌뇌</vt:lpstr>
      <vt:lpstr>6-2. 좌뇌와 합리화 능력: 해석자로써의 좌뇌</vt:lpstr>
      <vt:lpstr>PowerPoint 프레젠테이션</vt:lpstr>
      <vt:lpstr>6-2. 좌뇌와 합리화 능력: 해석자로써의 좌뇌</vt:lpstr>
      <vt:lpstr>6-2. 좌뇌와 합리화 능력: 해석자로써의 좌뇌</vt:lpstr>
      <vt:lpstr>6-2. 좌뇌와 합리화 능력: 해석자로써의 좌뇌</vt:lpstr>
      <vt:lpstr>PowerPoint 프레젠테이션</vt:lpstr>
      <vt:lpstr>6-3. 뇌의 국재화와 그 해석</vt:lpstr>
      <vt:lpstr>6-3. 뇌의 국재화와 그 해석</vt:lpstr>
      <vt:lpstr>6-3. 뇌의 국재화와 그 해석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1.  Overview of Developmental Psychology</dc:title>
  <dc:creator>Microsoft Corporation</dc:creator>
  <cp:lastModifiedBy>user</cp:lastModifiedBy>
  <cp:revision>478</cp:revision>
  <dcterms:created xsi:type="dcterms:W3CDTF">2006-10-05T04:04:58Z</dcterms:created>
  <dcterms:modified xsi:type="dcterms:W3CDTF">2020-04-08T01:00:56Z</dcterms:modified>
</cp:coreProperties>
</file>